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5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ED4D-C6A4-4D4D-BAE1-D71C56AB8A64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232E-8193-4E4F-8551-86A2D1E178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7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ED4D-C6A4-4D4D-BAE1-D71C56AB8A64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232E-8193-4E4F-8551-86A2D1E178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27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ED4D-C6A4-4D4D-BAE1-D71C56AB8A64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232E-8193-4E4F-8551-86A2D1E178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11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ED4D-C6A4-4D4D-BAE1-D71C56AB8A64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232E-8193-4E4F-8551-86A2D1E178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ED4D-C6A4-4D4D-BAE1-D71C56AB8A64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232E-8193-4E4F-8551-86A2D1E178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98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ED4D-C6A4-4D4D-BAE1-D71C56AB8A64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232E-8193-4E4F-8551-86A2D1E178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70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ED4D-C6A4-4D4D-BAE1-D71C56AB8A64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232E-8193-4E4F-8551-86A2D1E178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8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ED4D-C6A4-4D4D-BAE1-D71C56AB8A64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232E-8193-4E4F-8551-86A2D1E178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48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ED4D-C6A4-4D4D-BAE1-D71C56AB8A64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232E-8193-4E4F-8551-86A2D1E178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05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ED4D-C6A4-4D4D-BAE1-D71C56AB8A64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232E-8193-4E4F-8551-86A2D1E178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56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ED4D-C6A4-4D4D-BAE1-D71C56AB8A64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232E-8193-4E4F-8551-86A2D1E178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42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ED4D-C6A4-4D4D-BAE1-D71C56AB8A64}" type="datetimeFigureOut">
              <a:rPr lang="nl-NL" smtClean="0"/>
              <a:t>26-10-2016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232E-8193-4E4F-8551-86A2D1E178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48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46310" y="4797152"/>
            <a:ext cx="8358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HelveticaRounded LT Pro Bd" pitchFamily="34" charset="0"/>
              </a:rPr>
              <a:t>Voorleesverhaal</a:t>
            </a:r>
          </a:p>
          <a:p>
            <a:r>
              <a:rPr lang="nl-NL" sz="2800" dirty="0" smtClean="0">
                <a:latin typeface="HelveticaRounded LT Pro Bd" pitchFamily="34" charset="0"/>
              </a:rPr>
              <a:t>Joep op de stoep</a:t>
            </a:r>
            <a:endParaRPr lang="nl-NL" sz="2800" dirty="0">
              <a:latin typeface="HelveticaRounded LT Pro B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811" y="573531"/>
            <a:ext cx="5775136" cy="38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46310" y="4797152"/>
            <a:ext cx="8358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HelveticaRounded LT Pro Bd" pitchFamily="34" charset="0"/>
              </a:rPr>
              <a:t>Hallo meisjes en jongens.</a:t>
            </a:r>
          </a:p>
          <a:p>
            <a:r>
              <a:rPr lang="nl-NL" sz="1600" dirty="0">
                <a:latin typeface="HelveticaRounded LT Pro Bd" pitchFamily="34" charset="0"/>
              </a:rPr>
              <a:t>Ik heet Joep. Ik ben 6  jaar.</a:t>
            </a:r>
          </a:p>
          <a:p>
            <a:r>
              <a:rPr lang="nl-NL" sz="1600" dirty="0">
                <a:latin typeface="HelveticaRounded LT Pro Bd" pitchFamily="34" charset="0"/>
              </a:rPr>
              <a:t>Weet je wat ik ga doen? </a:t>
            </a:r>
          </a:p>
          <a:p>
            <a:r>
              <a:rPr lang="nl-NL" sz="1600" dirty="0">
                <a:latin typeface="HelveticaRounded LT Pro Bd" pitchFamily="34" charset="0"/>
              </a:rPr>
              <a:t>Ik ga spelen op het speelveldje.</a:t>
            </a:r>
          </a:p>
          <a:p>
            <a:r>
              <a:rPr lang="nl-NL" sz="1600" dirty="0">
                <a:latin typeface="HelveticaRounded LT Pro Bd" pitchFamily="34" charset="0"/>
              </a:rPr>
              <a:t>Lekker voetballen met papa.</a:t>
            </a:r>
          </a:p>
          <a:p>
            <a:r>
              <a:rPr lang="nl-NL" sz="1600" dirty="0">
                <a:latin typeface="HelveticaRounded LT Pro Bd" pitchFamily="34" charset="0"/>
              </a:rPr>
              <a:t>Het speelveldje is aan het einde van de straat. Daar…!</a:t>
            </a:r>
          </a:p>
        </p:txBody>
      </p:sp>
      <p:pic>
        <p:nvPicPr>
          <p:cNvPr id="1026" name="Picture 2" descr="X:\3.PUBLIEK EN INFORMATIE\NIJNTJE MUSEUM\Onderwijs\Primair onderwijs\VERKEER PO\Fotoserie Joep\joep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11" y="332656"/>
            <a:ext cx="5775136" cy="43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7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46310" y="4797152"/>
            <a:ext cx="8358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HelveticaRounded LT Pro Bd" pitchFamily="34" charset="0"/>
              </a:rPr>
              <a:t>Papa en Joep lopen op de stoep.</a:t>
            </a:r>
          </a:p>
          <a:p>
            <a:r>
              <a:rPr lang="nl-NL" sz="1600" dirty="0">
                <a:latin typeface="HelveticaRounded LT Pro Bd" pitchFamily="34" charset="0"/>
              </a:rPr>
              <a:t>Zij lopen naar het speelveldje toe.</a:t>
            </a:r>
          </a:p>
          <a:p>
            <a:r>
              <a:rPr lang="nl-NL" sz="1600" dirty="0">
                <a:latin typeface="HelveticaRounded LT Pro Bd" pitchFamily="34" charset="0"/>
              </a:rPr>
              <a:t>Papa loopt achter en Joep loopt voor!</a:t>
            </a:r>
          </a:p>
          <a:p>
            <a:r>
              <a:rPr lang="nl-NL" sz="1600" dirty="0">
                <a:latin typeface="HelveticaRounded LT Pro Bd" pitchFamily="34" charset="0"/>
              </a:rPr>
              <a:t>Op de stoep blijven Joep, zegt papa. </a:t>
            </a:r>
          </a:p>
          <a:p>
            <a:r>
              <a:rPr lang="nl-NL" sz="1600" dirty="0">
                <a:latin typeface="HelveticaRounded LT Pro Bd" pitchFamily="34" charset="0"/>
              </a:rPr>
              <a:t>En nu niet rennen, want</a:t>
            </a:r>
          </a:p>
          <a:p>
            <a:r>
              <a:rPr lang="nl-NL" sz="1600" dirty="0">
                <a:latin typeface="HelveticaRounded LT Pro Bd" pitchFamily="34" charset="0"/>
              </a:rPr>
              <a:t>we zijn bijna bij de hoek van de stoep.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811" y="332656"/>
            <a:ext cx="5775136" cy="43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7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46310" y="4797152"/>
            <a:ext cx="4179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HelveticaRounded LT Pro Bd" pitchFamily="34" charset="0"/>
              </a:rPr>
              <a:t>Joep is bijna bij de hoek van de stoep.</a:t>
            </a:r>
          </a:p>
          <a:p>
            <a:r>
              <a:rPr lang="nl-NL" sz="1600" dirty="0">
                <a:latin typeface="HelveticaRounded LT Pro Bd" pitchFamily="34" charset="0"/>
              </a:rPr>
              <a:t>De auto’s rijden op de rijweg.</a:t>
            </a:r>
          </a:p>
          <a:p>
            <a:r>
              <a:rPr lang="nl-NL" sz="1600" dirty="0">
                <a:latin typeface="HelveticaRounded LT Pro Bd" pitchFamily="34" charset="0"/>
              </a:rPr>
              <a:t>Zoef…, zoef…, zoef… hoort Joep.</a:t>
            </a:r>
          </a:p>
          <a:p>
            <a:r>
              <a:rPr lang="nl-NL" sz="1600" dirty="0">
                <a:latin typeface="HelveticaRounded LT Pro Bd" pitchFamily="34" charset="0"/>
              </a:rPr>
              <a:t>Stoeprand… stop! zegt papa.</a:t>
            </a:r>
          </a:p>
          <a:p>
            <a:r>
              <a:rPr lang="nl-NL" sz="1600" dirty="0">
                <a:latin typeface="HelveticaRounded LT Pro Bd" pitchFamily="34" charset="0"/>
              </a:rPr>
              <a:t>En dat weet Joep al goed.</a:t>
            </a:r>
          </a:p>
          <a:p>
            <a:r>
              <a:rPr lang="nl-NL" sz="1600" dirty="0">
                <a:latin typeface="HelveticaRounded LT Pro Bd" pitchFamily="34" charset="0"/>
              </a:rPr>
              <a:t>Stoeprand… stop! zegt Joep ook.</a:t>
            </a:r>
          </a:p>
          <a:p>
            <a:r>
              <a:rPr lang="nl-NL" sz="1600" dirty="0">
                <a:latin typeface="HelveticaRounded LT Pro Bd" pitchFamily="34" charset="0"/>
              </a:rPr>
              <a:t>Dat doe jij goed, Joep, zegt vader</a:t>
            </a:r>
            <a:r>
              <a:rPr lang="nl-NL" sz="1600" dirty="0" smtClean="0">
                <a:latin typeface="HelveticaRounded LT Pro Bd" pitchFamily="34" charset="0"/>
              </a:rPr>
              <a:t>.</a:t>
            </a:r>
            <a:endParaRPr lang="nl-NL" sz="1600" dirty="0">
              <a:latin typeface="HelveticaRounded LT Pro B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811" y="332656"/>
            <a:ext cx="5775136" cy="43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425379" y="4797152"/>
            <a:ext cx="4718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HelveticaRounded LT Pro Bd" pitchFamily="34" charset="0"/>
              </a:rPr>
              <a:t>Knap zo! En nu…?</a:t>
            </a:r>
          </a:p>
          <a:p>
            <a:r>
              <a:rPr lang="nl-NL" sz="1600" dirty="0">
                <a:latin typeface="HelveticaRounded LT Pro Bd" pitchFamily="34" charset="0"/>
              </a:rPr>
              <a:t>Uitkijken, zegt Joep.</a:t>
            </a:r>
          </a:p>
          <a:p>
            <a:r>
              <a:rPr lang="nl-NL" sz="1600" dirty="0">
                <a:latin typeface="HelveticaRounded LT Pro Bd" pitchFamily="34" charset="0"/>
              </a:rPr>
              <a:t>Ja, druk nu maar op de knop van het verkeerslicht.</a:t>
            </a:r>
          </a:p>
          <a:p>
            <a:r>
              <a:rPr lang="nl-NL" sz="1600" dirty="0">
                <a:latin typeface="HelveticaRounded LT Pro Bd" pitchFamily="34" charset="0"/>
              </a:rPr>
              <a:t>Vader wijst naar de knop.</a:t>
            </a:r>
          </a:p>
          <a:p>
            <a:r>
              <a:rPr lang="nl-NL" sz="1600" dirty="0">
                <a:latin typeface="HelveticaRounded LT Pro Bd" pitchFamily="34" charset="0"/>
              </a:rPr>
              <a:t>Dan moeten we even wachten.</a:t>
            </a:r>
          </a:p>
          <a:p>
            <a:r>
              <a:rPr lang="nl-NL" sz="1600" dirty="0">
                <a:latin typeface="HelveticaRounded LT Pro Bd" pitchFamily="34" charset="0"/>
              </a:rPr>
              <a:t>Tot het licht groen wordt, weet Joep.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58816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46310" y="4797152"/>
            <a:ext cx="8358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HelveticaRounded LT Pro Bd" pitchFamily="34" charset="0"/>
              </a:rPr>
              <a:t>Papa en Joep wachten. Ze kijken naar links.</a:t>
            </a:r>
          </a:p>
          <a:p>
            <a:r>
              <a:rPr lang="nl-NL" sz="1600" dirty="0">
                <a:latin typeface="HelveticaRounded LT Pro Bd" pitchFamily="34" charset="0"/>
              </a:rPr>
              <a:t>Ze kijken naar rechts.</a:t>
            </a:r>
          </a:p>
          <a:p>
            <a:r>
              <a:rPr lang="nl-NL" sz="1600" dirty="0">
                <a:latin typeface="HelveticaRounded LT Pro Bd" pitchFamily="34" charset="0"/>
              </a:rPr>
              <a:t>Ze kijken weer naar links.</a:t>
            </a:r>
          </a:p>
          <a:p>
            <a:r>
              <a:rPr lang="nl-NL" sz="1600" dirty="0" smtClean="0">
                <a:latin typeface="HelveticaRounded LT Pro Bd" pitchFamily="34" charset="0"/>
              </a:rPr>
              <a:t>Joep </a:t>
            </a:r>
            <a:r>
              <a:rPr lang="nl-NL" sz="1600" dirty="0">
                <a:latin typeface="HelveticaRounded LT Pro Bd" pitchFamily="34" charset="0"/>
              </a:rPr>
              <a:t>draait telkens zijn hoofd. </a:t>
            </a:r>
          </a:p>
          <a:p>
            <a:r>
              <a:rPr lang="nl-NL" sz="1600" dirty="0">
                <a:latin typeface="HelveticaRounded LT Pro Bd" pitchFamily="34" charset="0"/>
              </a:rPr>
              <a:t>Draaien moet, zegt papa. </a:t>
            </a:r>
          </a:p>
          <a:p>
            <a:r>
              <a:rPr lang="nl-NL" sz="1600" dirty="0">
                <a:latin typeface="HelveticaRounded LT Pro Bd" pitchFamily="34" charset="0"/>
              </a:rPr>
              <a:t>Dan zie je alles pas echt goed.</a:t>
            </a:r>
          </a:p>
          <a:p>
            <a:r>
              <a:rPr lang="nl-NL" sz="1600" dirty="0">
                <a:latin typeface="HelveticaRounded LT Pro Bd" pitchFamily="34" charset="0"/>
              </a:rPr>
              <a:t>Dan pas zie je alle auto’s en fietsen aankomen.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811" y="332656"/>
            <a:ext cx="5775136" cy="43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9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46310" y="4774506"/>
            <a:ext cx="4613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HelveticaRounded LT Pro Bd" pitchFamily="34" charset="0"/>
              </a:rPr>
              <a:t>Alle auto’s en fietsers stoppen nu voor ons,  ziet Joep.</a:t>
            </a:r>
          </a:p>
          <a:p>
            <a:r>
              <a:rPr lang="nl-NL" sz="1600" dirty="0">
                <a:latin typeface="HelveticaRounded LT Pro Bd" pitchFamily="34" charset="0"/>
              </a:rPr>
              <a:t>Ja, nu kunnen we oversteken.</a:t>
            </a:r>
          </a:p>
          <a:p>
            <a:r>
              <a:rPr lang="nl-NL" sz="1600" dirty="0">
                <a:latin typeface="HelveticaRounded LT Pro Bd" pitchFamily="34" charset="0"/>
              </a:rPr>
              <a:t>Papa houdt de hand van Joep goed vast.</a:t>
            </a:r>
          </a:p>
          <a:p>
            <a:r>
              <a:rPr lang="nl-NL" sz="1600" dirty="0">
                <a:latin typeface="HelveticaRounded LT Pro Bd" pitchFamily="34" charset="0"/>
              </a:rPr>
              <a:t>Dat is fijn.</a:t>
            </a:r>
          </a:p>
          <a:p>
            <a:r>
              <a:rPr lang="nl-NL" sz="1600" dirty="0">
                <a:latin typeface="HelveticaRounded LT Pro Bd" pitchFamily="34" charset="0"/>
              </a:rPr>
              <a:t>Joep blijft naast papa lopen</a:t>
            </a:r>
            <a:r>
              <a:rPr lang="nl-NL" sz="1600" dirty="0" smtClean="0">
                <a:latin typeface="HelveticaRounded LT Pro Bd" pitchFamily="34" charset="0"/>
              </a:rPr>
              <a:t>.</a:t>
            </a:r>
            <a:endParaRPr lang="nl-NL" sz="1600" dirty="0">
              <a:latin typeface="HelveticaRounded LT Pro B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811" y="332656"/>
            <a:ext cx="5775136" cy="43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54017" y="4725144"/>
            <a:ext cx="42839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HelveticaRounded LT Pro Bd" pitchFamily="34" charset="0"/>
              </a:rPr>
              <a:t>Samen steken Joep en papa de straat over.</a:t>
            </a:r>
          </a:p>
          <a:p>
            <a:r>
              <a:rPr lang="nl-NL" sz="1600" dirty="0">
                <a:latin typeface="HelveticaRounded LT Pro Bd" pitchFamily="34" charset="0"/>
              </a:rPr>
              <a:t>Zwart, wit, zwart,  zegt Joep.</a:t>
            </a:r>
          </a:p>
          <a:p>
            <a:r>
              <a:rPr lang="nl-NL" sz="1600" dirty="0">
                <a:latin typeface="HelveticaRounded LT Pro Bd" pitchFamily="34" charset="0"/>
              </a:rPr>
              <a:t>En groen, wijst papa op het mannetje van het verkeerslicht</a:t>
            </a:r>
          </a:p>
          <a:p>
            <a:r>
              <a:rPr lang="nl-NL" sz="1600" dirty="0">
                <a:latin typeface="HelveticaRounded LT Pro Bd" pitchFamily="34" charset="0"/>
              </a:rPr>
              <a:t>En rood, wijst Joep.</a:t>
            </a:r>
          </a:p>
          <a:p>
            <a:r>
              <a:rPr lang="nl-NL" sz="1600" dirty="0">
                <a:latin typeface="HelveticaRounded LT Pro Bd" pitchFamily="34" charset="0"/>
              </a:rPr>
              <a:t>Rood…?</a:t>
            </a:r>
          </a:p>
          <a:p>
            <a:r>
              <a:rPr lang="nl-NL" sz="1600" dirty="0">
                <a:latin typeface="HelveticaRounded LT Pro Bd" pitchFamily="34" charset="0"/>
              </a:rPr>
              <a:t>Wat nu…?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099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46310" y="4797152"/>
            <a:ext cx="4179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HelveticaRounded LT Pro Bd" pitchFamily="34" charset="0"/>
              </a:rPr>
              <a:t>Oei, het stoplicht met het mannetje is rood geworden.</a:t>
            </a:r>
          </a:p>
          <a:p>
            <a:r>
              <a:rPr lang="nl-NL" sz="1600" dirty="0">
                <a:latin typeface="HelveticaRounded LT Pro Bd" pitchFamily="34" charset="0"/>
              </a:rPr>
              <a:t>Wat </a:t>
            </a:r>
            <a:r>
              <a:rPr lang="nl-NL" sz="1600" dirty="0" smtClean="0">
                <a:latin typeface="HelveticaRounded LT Pro Bd" pitchFamily="34" charset="0"/>
              </a:rPr>
              <a:t>nu? Stoppen</a:t>
            </a:r>
            <a:r>
              <a:rPr lang="nl-NL" sz="1600" dirty="0">
                <a:latin typeface="HelveticaRounded LT Pro Bd" pitchFamily="34" charset="0"/>
              </a:rPr>
              <a:t>? </a:t>
            </a:r>
          </a:p>
          <a:p>
            <a:r>
              <a:rPr lang="nl-NL" sz="1600" dirty="0">
                <a:latin typeface="HelveticaRounded LT Pro Bd" pitchFamily="34" charset="0"/>
              </a:rPr>
              <a:t>Of doorlopen?</a:t>
            </a:r>
          </a:p>
          <a:p>
            <a:r>
              <a:rPr lang="nl-NL" sz="1600" dirty="0">
                <a:latin typeface="HelveticaRounded LT Pro Bd" pitchFamily="34" charset="0"/>
              </a:rPr>
              <a:t>Mag dat wel?</a:t>
            </a:r>
          </a:p>
          <a:p>
            <a:r>
              <a:rPr lang="nl-NL" sz="1600" dirty="0">
                <a:latin typeface="HelveticaRounded LT Pro Bd" pitchFamily="34" charset="0"/>
              </a:rPr>
              <a:t>We mogen rustig doorlopen Joep, zegt </a:t>
            </a:r>
            <a:r>
              <a:rPr lang="nl-NL" sz="1600" dirty="0" smtClean="0">
                <a:latin typeface="HelveticaRounded LT Pro Bd" pitchFamily="34" charset="0"/>
              </a:rPr>
              <a:t>papa. Rennen </a:t>
            </a:r>
            <a:r>
              <a:rPr lang="nl-NL" sz="1600" dirty="0">
                <a:latin typeface="HelveticaRounded LT Pro Bd" pitchFamily="34" charset="0"/>
              </a:rPr>
              <a:t>hoeft niet.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811" y="332656"/>
            <a:ext cx="5775136" cy="43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425379" y="4797152"/>
            <a:ext cx="4718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HelveticaRounded LT Pro Bd" pitchFamily="34" charset="0"/>
              </a:rPr>
              <a:t>Zwart, wit, zwart, wit, ik ben aan de overkant, roept Joep.</a:t>
            </a:r>
          </a:p>
          <a:p>
            <a:r>
              <a:rPr lang="nl-NL" sz="1600" dirty="0">
                <a:latin typeface="HelveticaRounded LT Pro Bd" pitchFamily="34" charset="0"/>
              </a:rPr>
              <a:t>Wat zijn we zijn knap, hé Joep, lacht papa.</a:t>
            </a:r>
          </a:p>
          <a:p>
            <a:r>
              <a:rPr lang="nl-NL" sz="1600" dirty="0">
                <a:latin typeface="HelveticaRounded LT Pro Bd" pitchFamily="34" charset="0"/>
              </a:rPr>
              <a:t>Wij kunnen samen goed oversteken.</a:t>
            </a:r>
          </a:p>
          <a:p>
            <a:r>
              <a:rPr lang="nl-NL" sz="1600" dirty="0">
                <a:latin typeface="HelveticaRounded LT Pro Bd" pitchFamily="34" charset="0"/>
              </a:rPr>
              <a:t>Nu zijn we veilig aan de overkant.</a:t>
            </a:r>
          </a:p>
          <a:p>
            <a:r>
              <a:rPr lang="nl-NL" sz="1600" dirty="0">
                <a:latin typeface="HelveticaRounded LT Pro Bd" pitchFamily="34" charset="0"/>
              </a:rPr>
              <a:t>Wij zijn de oversteek-kampioenen!</a:t>
            </a:r>
          </a:p>
          <a:p>
            <a:r>
              <a:rPr lang="nl-NL" sz="1600" dirty="0">
                <a:latin typeface="HelveticaRounded LT Pro Bd" pitchFamily="34" charset="0"/>
              </a:rPr>
              <a:t>Zoef…, zoef…, doen de auto’s. </a:t>
            </a:r>
          </a:p>
          <a:p>
            <a:r>
              <a:rPr lang="nl-NL" sz="1600" dirty="0">
                <a:latin typeface="HelveticaRounded LT Pro Bd" pitchFamily="34" charset="0"/>
              </a:rPr>
              <a:t>Die rijden weer snel verder.</a:t>
            </a:r>
          </a:p>
        </p:txBody>
      </p:sp>
    </p:spTree>
    <p:extLst>
      <p:ext uri="{BB962C8B-B14F-4D97-AF65-F5344CB8AC3E}">
        <p14:creationId xmlns:p14="http://schemas.microsoft.com/office/powerpoint/2010/main" val="63805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46310" y="4797152"/>
            <a:ext cx="4179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HelveticaRounded LT Pro Bd" pitchFamily="34" charset="0"/>
              </a:rPr>
              <a:t>We zijn veilig aan de overkant, </a:t>
            </a:r>
            <a:endParaRPr lang="nl-NL" sz="1600" dirty="0" smtClean="0">
              <a:latin typeface="HelveticaRounded LT Pro Bd" pitchFamily="34" charset="0"/>
            </a:endParaRPr>
          </a:p>
          <a:p>
            <a:r>
              <a:rPr lang="nl-NL" sz="1600" dirty="0" smtClean="0">
                <a:latin typeface="HelveticaRounded LT Pro Bd" pitchFamily="34" charset="0"/>
              </a:rPr>
              <a:t>op </a:t>
            </a:r>
            <a:r>
              <a:rPr lang="nl-NL" sz="1600" dirty="0">
                <a:latin typeface="HelveticaRounded LT Pro Bd" pitchFamily="34" charset="0"/>
              </a:rPr>
              <a:t>de andere stoep, zegt papa.</a:t>
            </a:r>
          </a:p>
          <a:p>
            <a:r>
              <a:rPr lang="nl-NL" sz="1600" dirty="0">
                <a:latin typeface="HelveticaRounded LT Pro Bd" pitchFamily="34" charset="0"/>
              </a:rPr>
              <a:t>Nu gaan we voetballen.</a:t>
            </a:r>
          </a:p>
          <a:p>
            <a:r>
              <a:rPr lang="nl-NL" sz="1600" dirty="0">
                <a:latin typeface="HelveticaRounded LT Pro Bd" pitchFamily="34" charset="0"/>
              </a:rPr>
              <a:t>Op het speelveldje is het veilig, zegt </a:t>
            </a:r>
            <a:r>
              <a:rPr lang="nl-NL" sz="1600" dirty="0" smtClean="0">
                <a:latin typeface="HelveticaRounded LT Pro Bd" pitchFamily="34" charset="0"/>
              </a:rPr>
              <a:t>papa. </a:t>
            </a:r>
            <a:endParaRPr lang="nl-NL" sz="1600" dirty="0">
              <a:latin typeface="HelveticaRounded LT Pro B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811" y="332656"/>
            <a:ext cx="5775136" cy="43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425379" y="4797152"/>
            <a:ext cx="4718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HelveticaRounded LT Pro Bd" pitchFamily="34" charset="0"/>
              </a:rPr>
              <a:t>Ja, zegt Joep,</a:t>
            </a:r>
          </a:p>
          <a:p>
            <a:r>
              <a:rPr lang="nl-NL" sz="1600" dirty="0">
                <a:latin typeface="HelveticaRounded LT Pro Bd" pitchFamily="34" charset="0"/>
              </a:rPr>
              <a:t>daar rijdt gelukkig geen auto en geen bus en geen tram en geen fiets en geen motor en geen boot en geen </a:t>
            </a:r>
            <a:r>
              <a:rPr lang="nl-NL" sz="1600" dirty="0" smtClean="0">
                <a:latin typeface="HelveticaRounded LT Pro Bd" pitchFamily="34" charset="0"/>
              </a:rPr>
              <a:t>vliegtuig </a:t>
            </a:r>
            <a:br>
              <a:rPr lang="nl-NL" sz="1600" dirty="0" smtClean="0">
                <a:latin typeface="HelveticaRounded LT Pro Bd" pitchFamily="34" charset="0"/>
              </a:rPr>
            </a:br>
            <a:r>
              <a:rPr lang="nl-NL" sz="1600" dirty="0" smtClean="0">
                <a:latin typeface="HelveticaRounded LT Pro Bd" pitchFamily="34" charset="0"/>
              </a:rPr>
              <a:t>en </a:t>
            </a:r>
            <a:r>
              <a:rPr lang="nl-NL" sz="1600" dirty="0">
                <a:latin typeface="HelveticaRounded LT Pro Bd" pitchFamily="34" charset="0"/>
              </a:rPr>
              <a:t>geen… uh,… boot?</a:t>
            </a:r>
          </a:p>
          <a:p>
            <a:r>
              <a:rPr lang="nl-NL" sz="1600" dirty="0">
                <a:latin typeface="HelveticaRounded LT Pro Bd" pitchFamily="34" charset="0"/>
              </a:rPr>
              <a:t>Nou weet Joep niets meer.</a:t>
            </a:r>
          </a:p>
          <a:p>
            <a:r>
              <a:rPr lang="nl-NL" sz="1600" dirty="0">
                <a:latin typeface="HelveticaRounded LT Pro Bd" pitchFamily="34" charset="0"/>
              </a:rPr>
              <a:t>Haha een boot, nee die zien we niet op het speelveldje, lacht vader. </a:t>
            </a:r>
          </a:p>
        </p:txBody>
      </p:sp>
    </p:spTree>
    <p:extLst>
      <p:ext uri="{BB962C8B-B14F-4D97-AF65-F5344CB8AC3E}">
        <p14:creationId xmlns:p14="http://schemas.microsoft.com/office/powerpoint/2010/main" val="370412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46310" y="4797152"/>
            <a:ext cx="5693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HelveticaRounded LT Pro Bd" pitchFamily="34" charset="0"/>
              </a:rPr>
              <a:t>Joep schopt tegen de bal.</a:t>
            </a:r>
          </a:p>
          <a:p>
            <a:r>
              <a:rPr lang="nl-NL" sz="1600" dirty="0">
                <a:latin typeface="HelveticaRounded LT Pro Bd" pitchFamily="34" charset="0"/>
              </a:rPr>
              <a:t>Die vliegt een eind door de lucht en komt, </a:t>
            </a:r>
            <a:r>
              <a:rPr lang="nl-NL" sz="1600" dirty="0" err="1">
                <a:latin typeface="HelveticaRounded LT Pro Bd" pitchFamily="34" charset="0"/>
              </a:rPr>
              <a:t>boink</a:t>
            </a:r>
            <a:r>
              <a:rPr lang="nl-NL" sz="1600" dirty="0">
                <a:latin typeface="HelveticaRounded LT Pro Bd" pitchFamily="34" charset="0"/>
              </a:rPr>
              <a:t>, </a:t>
            </a:r>
            <a:r>
              <a:rPr lang="nl-NL" sz="1600" dirty="0" err="1">
                <a:latin typeface="HelveticaRounded LT Pro Bd" pitchFamily="34" charset="0"/>
              </a:rPr>
              <a:t>boink</a:t>
            </a:r>
            <a:r>
              <a:rPr lang="nl-NL" sz="1600" dirty="0">
                <a:latin typeface="HelveticaRounded LT Pro Bd" pitchFamily="34" charset="0"/>
              </a:rPr>
              <a:t>, op de grond.</a:t>
            </a:r>
          </a:p>
          <a:p>
            <a:r>
              <a:rPr lang="nl-NL" sz="1600" dirty="0">
                <a:latin typeface="HelveticaRounded LT Pro Bd" pitchFamily="34" charset="0"/>
              </a:rPr>
              <a:t>Papa geeft een flinke schop tegen de bal.</a:t>
            </a:r>
          </a:p>
          <a:p>
            <a:r>
              <a:rPr lang="nl-NL" sz="1600" dirty="0">
                <a:latin typeface="HelveticaRounded LT Pro Bd" pitchFamily="34" charset="0"/>
              </a:rPr>
              <a:t>En daar suist de bal weer terug naar Joep.</a:t>
            </a:r>
          </a:p>
          <a:p>
            <a:r>
              <a:rPr lang="nl-NL" sz="1600" dirty="0">
                <a:latin typeface="HelveticaRounded LT Pro Bd" pitchFamily="34" charset="0"/>
              </a:rPr>
              <a:t>Nou jij Joep…!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811" y="332656"/>
            <a:ext cx="5775136" cy="43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89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532</Words>
  <Application>Microsoft Office PowerPoint</Application>
  <PresentationFormat>Diavoorstelling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HelveticaRounded LT Pro Bd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Centraal Museum Utrecht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Veerle Swaalf</dc:creator>
  <cp:lastModifiedBy>Cultuur &amp; School Utrecht</cp:lastModifiedBy>
  <cp:revision>9</cp:revision>
  <dcterms:created xsi:type="dcterms:W3CDTF">2016-02-02T09:55:25Z</dcterms:created>
  <dcterms:modified xsi:type="dcterms:W3CDTF">2016-10-26T08:08:16Z</dcterms:modified>
</cp:coreProperties>
</file>