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05_EEE89635.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8" r:id="rId2"/>
    <p:sldId id="258" r:id="rId3"/>
    <p:sldId id="266" r:id="rId4"/>
    <p:sldId id="256" r:id="rId5"/>
    <p:sldId id="259" r:id="rId6"/>
    <p:sldId id="267" r:id="rId7"/>
    <p:sldId id="257" r:id="rId8"/>
    <p:sldId id="262" r:id="rId9"/>
    <p:sldId id="261" r:id="rId10"/>
    <p:sldId id="263" r:id="rId11"/>
    <p:sldId id="269" r:id="rId12"/>
    <p:sldId id="270" r:id="rId13"/>
    <p:sldId id="265" r:id="rId14"/>
    <p:sldId id="272" r:id="rId15"/>
    <p:sldId id="264" r:id="rId16"/>
    <p:sldId id="271"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8F51DE-F80E-7B9B-AECD-9470A968EAA7}" name="Enzo Vredegoor" initials="EV" userId="S::E.Vredegoor@rijksmuseum.nl::815976ce-148a-4753-9ea1-ff34208a866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6459"/>
    <a:srgbClr val="0E0E0C"/>
    <a:srgbClr val="11110F"/>
    <a:srgbClr val="10110E"/>
    <a:srgbClr val="0F10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3"/>
    <p:restoredTop sz="80411" autoAdjust="0"/>
  </p:normalViewPr>
  <p:slideViewPr>
    <p:cSldViewPr snapToGrid="0">
      <p:cViewPr varScale="1">
        <p:scale>
          <a:sx n="56" d="100"/>
          <a:sy n="56" d="100"/>
        </p:scale>
        <p:origin x="112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modernComment_105_EEE89635.xml><?xml version="1.0" encoding="utf-8"?>
<p188:cmLst xmlns:a="http://schemas.openxmlformats.org/drawingml/2006/main" xmlns:r="http://schemas.openxmlformats.org/officeDocument/2006/relationships" xmlns:p188="http://schemas.microsoft.com/office/powerpoint/2018/8/main">
  <p188:cm id="{99789D50-2ACD-4E14-B94B-E519A8404032}" authorId="{498F51DE-F80E-7B9B-AECD-9470A968EAA7}" created="2024-08-29T07:20:25.685">
    <pc:sldMkLst xmlns:pc="http://schemas.microsoft.com/office/powerpoint/2013/main/command">
      <pc:docMk/>
      <pc:sldMk cId="4008220213" sldId="261"/>
    </pc:sldMkLst>
    <p188:txBody>
      <a:bodyPr/>
      <a:lstStyle/>
      <a:p>
        <a:r>
          <a:rPr lang="nl-NL"/>
          <a:t>Deze vervangen door nieuwe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A60FB7-0B63-4488-B45C-3BD94988EA4B}" type="datetimeFigureOut">
              <a:rPr lang="nl-NL" smtClean="0"/>
              <a:t>10-2-2025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BCB37E-382A-4A0A-8435-5CD18FB80E5D}" type="slidenum">
              <a:rPr lang="nl-NL" smtClean="0"/>
              <a:t>‹nr.›</a:t>
            </a:fld>
            <a:endParaRPr lang="nl-NL"/>
          </a:p>
        </p:txBody>
      </p:sp>
    </p:spTree>
    <p:extLst>
      <p:ext uri="{BB962C8B-B14F-4D97-AF65-F5344CB8AC3E}">
        <p14:creationId xmlns:p14="http://schemas.microsoft.com/office/powerpoint/2010/main" val="110274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Leerkracht: vertel de leerlingen dat jullie gaan beginnen aan een nieuw project. Vandaag is de introductie van ongeveer 20 minuten. We gaan aan de hand van een map onderzoeken wat het project inhoud. </a:t>
            </a:r>
          </a:p>
          <a:p>
            <a:r>
              <a:rPr lang="nl-NL" dirty="0"/>
              <a:t>DEEL DE MAPJES UIT&gt; IEDERE LEERLING 1 MAP – NOG NIET OPENEN</a:t>
            </a:r>
          </a:p>
        </p:txBody>
      </p:sp>
      <p:sp>
        <p:nvSpPr>
          <p:cNvPr id="4" name="Tijdelijke aanduiding voor dianummer 3"/>
          <p:cNvSpPr>
            <a:spLocks noGrp="1"/>
          </p:cNvSpPr>
          <p:nvPr>
            <p:ph type="sldNum" sz="quarter" idx="5"/>
          </p:nvPr>
        </p:nvSpPr>
        <p:spPr/>
        <p:txBody>
          <a:bodyPr/>
          <a:lstStyle/>
          <a:p>
            <a:fld id="{A7BCB37E-382A-4A0A-8435-5CD18FB80E5D}" type="slidenum">
              <a:rPr lang="nl-NL" smtClean="0"/>
              <a:t>1</a:t>
            </a:fld>
            <a:endParaRPr lang="nl-NL"/>
          </a:p>
        </p:txBody>
      </p:sp>
    </p:spTree>
    <p:extLst>
      <p:ext uri="{BB962C8B-B14F-4D97-AF65-F5344CB8AC3E}">
        <p14:creationId xmlns:p14="http://schemas.microsoft.com/office/powerpoint/2010/main" val="1671506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Start les 3:</a:t>
            </a:r>
          </a:p>
          <a:p>
            <a:r>
              <a:rPr lang="nl-NL" dirty="0"/>
              <a:t>Een korte terugblik op het bezoek aan Het Utrechts Archief en een vooruitblik op de workshops van Joan en Claire</a:t>
            </a:r>
          </a:p>
          <a:p>
            <a:endParaRPr lang="nl-NL" dirty="0"/>
          </a:p>
        </p:txBody>
      </p:sp>
      <p:sp>
        <p:nvSpPr>
          <p:cNvPr id="4" name="Tijdelijke aanduiding voor dianummer 3"/>
          <p:cNvSpPr>
            <a:spLocks noGrp="1"/>
          </p:cNvSpPr>
          <p:nvPr>
            <p:ph type="sldNum" sz="quarter" idx="5"/>
          </p:nvPr>
        </p:nvSpPr>
        <p:spPr/>
        <p:txBody>
          <a:bodyPr/>
          <a:lstStyle/>
          <a:p>
            <a:fld id="{A7BCB37E-382A-4A0A-8435-5CD18FB80E5D}" type="slidenum">
              <a:rPr lang="nl-NL" smtClean="0"/>
              <a:t>12</a:t>
            </a:fld>
            <a:endParaRPr lang="nl-NL"/>
          </a:p>
        </p:txBody>
      </p:sp>
    </p:spTree>
    <p:extLst>
      <p:ext uri="{BB962C8B-B14F-4D97-AF65-F5344CB8AC3E}">
        <p14:creationId xmlns:p14="http://schemas.microsoft.com/office/powerpoint/2010/main" val="273542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sz="1200" b="0" i="0" u="none" strike="noStrike" baseline="0" dirty="0">
                <a:latin typeface="OfficinaSans-Book"/>
              </a:rPr>
              <a:t>In de klas gaan ze aan de slag met het </a:t>
            </a:r>
            <a:r>
              <a:rPr lang="nl-NL" sz="1200" b="0" i="0" u="none" strike="noStrike" baseline="0" dirty="0" err="1">
                <a:latin typeface="OfficinaSans-Book"/>
              </a:rPr>
              <a:t>ego-document</a:t>
            </a:r>
            <a:r>
              <a:rPr lang="nl-NL" sz="1200" b="0" i="0" u="none" strike="noStrike" baseline="0" dirty="0">
                <a:latin typeface="OfficinaSans-Book"/>
              </a:rPr>
              <a:t>.</a:t>
            </a:r>
          </a:p>
          <a:p>
            <a:pPr algn="l"/>
            <a:r>
              <a:rPr lang="nl-NL" sz="1200" b="0" i="0" u="none" strike="noStrike" baseline="0" dirty="0">
                <a:latin typeface="OfficinaSans-Book"/>
              </a:rPr>
              <a:t>Neem de dossiermap erbij en haal het blaadje eruit dat hier getoond wordt.</a:t>
            </a:r>
          </a:p>
          <a:p>
            <a:pPr algn="l"/>
            <a:r>
              <a:rPr lang="nl-NL" sz="1200" b="0" i="0" u="none" strike="noStrike" baseline="0" dirty="0">
                <a:latin typeface="OfficinaSans-Book"/>
              </a:rPr>
              <a:t>Licht de opdracht toe: we hebben bij het archief zogenaamde “egodocumenten” gezien. Bespreek welke voorbeelden de leerlingen nog weten. Nu gaan we een eigen egodocument maken dat we zullen gaan bewaren. De volgende les maken we een kubus waar het egodocument in komt als een soort eigen archiefdoos.</a:t>
            </a:r>
          </a:p>
          <a:p>
            <a:pPr algn="l"/>
            <a:r>
              <a:rPr lang="nl-NL" sz="1200" b="0" i="0" u="none" strike="noStrike" baseline="0" dirty="0">
                <a:latin typeface="OfficinaSans-Book"/>
              </a:rPr>
              <a:t>Werk in tweetallen, volg de instructies op het opdrachtvel. </a:t>
            </a:r>
          </a:p>
          <a:p>
            <a:pPr algn="l"/>
            <a:r>
              <a:rPr lang="nl-NL" sz="1200" b="0" i="0" u="none" strike="noStrike" baseline="0" dirty="0">
                <a:latin typeface="OfficinaSans-Book"/>
              </a:rPr>
              <a:t>Bespreek na invullen klassikaal een aantal aspecten zoals de overeenkomsten en verschillen die leerlingen bij elkaar opmerken en welke vragen makkelijker/moeilijker in te vullen waren. </a:t>
            </a:r>
          </a:p>
          <a:p>
            <a:endParaRPr lang="nl-NL" dirty="0"/>
          </a:p>
        </p:txBody>
      </p:sp>
      <p:sp>
        <p:nvSpPr>
          <p:cNvPr id="4" name="Tijdelijke aanduiding voor dianummer 3"/>
          <p:cNvSpPr>
            <a:spLocks noGrp="1"/>
          </p:cNvSpPr>
          <p:nvPr>
            <p:ph type="sldNum" sz="quarter" idx="5"/>
          </p:nvPr>
        </p:nvSpPr>
        <p:spPr/>
        <p:txBody>
          <a:bodyPr/>
          <a:lstStyle/>
          <a:p>
            <a:fld id="{A7BCB37E-382A-4A0A-8435-5CD18FB80E5D}" type="slidenum">
              <a:rPr lang="nl-NL" smtClean="0"/>
              <a:t>13</a:t>
            </a:fld>
            <a:endParaRPr lang="nl-NL"/>
          </a:p>
        </p:txBody>
      </p:sp>
    </p:spTree>
    <p:extLst>
      <p:ext uri="{BB962C8B-B14F-4D97-AF65-F5344CB8AC3E}">
        <p14:creationId xmlns:p14="http://schemas.microsoft.com/office/powerpoint/2010/main" val="858852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sz="1200" b="0" i="0" u="none" strike="noStrike" baseline="0" dirty="0">
                <a:latin typeface="OfficinaSans-Book"/>
              </a:rPr>
              <a:t>De leerlingen zijn in het archief geweest. </a:t>
            </a:r>
            <a:r>
              <a:rPr lang="nl-NL" sz="1800" b="0" i="0" u="none" strike="noStrike" baseline="0" dirty="0">
                <a:latin typeface="OfficinaSans-Book"/>
              </a:rPr>
              <a:t>Leerlingen worden uitgenodigd individueel een familiewapen te maken zoals ze dat in Het Utrechts Archief al hebben geoefend in tweetallen. Zij kunnen dit zelfstandig, eventueel zelfs thuis, ontwerpen.</a:t>
            </a:r>
          </a:p>
          <a:p>
            <a:pPr algn="l"/>
            <a:r>
              <a:rPr lang="nl-NL" sz="1800" b="0" i="0" u="none" strike="noStrike" baseline="0" dirty="0">
                <a:latin typeface="OfficinaSans-Book"/>
              </a:rPr>
              <a:t>De geprinte versie kan worden opgenomen in de kubus.</a:t>
            </a:r>
          </a:p>
          <a:p>
            <a:pPr algn="l"/>
            <a:r>
              <a:rPr lang="nl-NL" sz="1800" b="1" i="0" u="none" strike="noStrike" baseline="0" dirty="0">
                <a:latin typeface="OfficinaSans-Bold"/>
              </a:rPr>
              <a:t>Hoe werkt het?</a:t>
            </a:r>
          </a:p>
          <a:p>
            <a:pPr algn="l"/>
            <a:r>
              <a:rPr lang="nl-NL" sz="1800" b="0" i="0" u="none" strike="noStrike" baseline="0" dirty="0">
                <a:latin typeface="OfficinaSans-Book"/>
              </a:rPr>
              <a:t>1 ga naar </a:t>
            </a:r>
            <a:r>
              <a:rPr lang="nl-NL" sz="1800" b="0" i="1" u="none" strike="noStrike" baseline="0" dirty="0">
                <a:latin typeface="OfficinaSans-BookItalic"/>
              </a:rPr>
              <a:t>https://coamaker.com/</a:t>
            </a:r>
          </a:p>
          <a:p>
            <a:pPr algn="l"/>
            <a:r>
              <a:rPr lang="nl-NL" sz="1800" b="0" i="0" u="none" strike="noStrike" baseline="0" dirty="0">
                <a:latin typeface="OfficinaSans-Book"/>
              </a:rPr>
              <a:t>2 creëer een eigen familiewapen</a:t>
            </a:r>
          </a:p>
          <a:p>
            <a:pPr algn="l"/>
            <a:r>
              <a:rPr lang="en-US" sz="1800" b="0" i="0" u="none" strike="noStrike" baseline="0" dirty="0">
                <a:latin typeface="OfficinaSans-Book"/>
              </a:rPr>
              <a:t>3 download en “save as image”</a:t>
            </a:r>
          </a:p>
          <a:p>
            <a:pPr algn="l"/>
            <a:r>
              <a:rPr lang="nl-NL" sz="1800" b="0" i="0" u="none" strike="noStrike" baseline="0" dirty="0">
                <a:latin typeface="OfficinaSans-Book"/>
              </a:rPr>
              <a:t>4 print de afbeelding en stop in</a:t>
            </a:r>
          </a:p>
          <a:p>
            <a:pPr algn="l"/>
            <a:r>
              <a:rPr lang="nl-NL" sz="1800" b="0" i="0" u="none" strike="noStrike" baseline="0" dirty="0">
                <a:latin typeface="OfficinaSans-Book"/>
              </a:rPr>
              <a:t>kubus in Beeldend les 2.</a:t>
            </a:r>
            <a:endParaRPr lang="nl-NL" dirty="0"/>
          </a:p>
        </p:txBody>
      </p:sp>
      <p:sp>
        <p:nvSpPr>
          <p:cNvPr id="4" name="Tijdelijke aanduiding voor dianummer 3"/>
          <p:cNvSpPr>
            <a:spLocks noGrp="1"/>
          </p:cNvSpPr>
          <p:nvPr>
            <p:ph type="sldNum" sz="quarter" idx="5"/>
          </p:nvPr>
        </p:nvSpPr>
        <p:spPr/>
        <p:txBody>
          <a:bodyPr/>
          <a:lstStyle/>
          <a:p>
            <a:fld id="{A7BCB37E-382A-4A0A-8435-5CD18FB80E5D}" type="slidenum">
              <a:rPr lang="nl-NL" smtClean="0"/>
              <a:t>14</a:t>
            </a:fld>
            <a:endParaRPr lang="nl-NL"/>
          </a:p>
        </p:txBody>
      </p:sp>
    </p:spTree>
    <p:extLst>
      <p:ext uri="{BB962C8B-B14F-4D97-AF65-F5344CB8AC3E}">
        <p14:creationId xmlns:p14="http://schemas.microsoft.com/office/powerpoint/2010/main" val="664665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Leerkracht: de komende tijd krijgen we workshops in onze klas. Eerst komt Joan met ons werken. Zij is beeldend kunstenaar. Daarna komt Claire. Zij is theatermaker. </a:t>
            </a:r>
          </a:p>
          <a:p>
            <a:r>
              <a:rPr lang="nl-NL" dirty="0"/>
              <a:t>Bewaar je map goed. Daar gaan we de volgende keer weer mee verder. Dan werken we ook toe naar onze afsluitende presentatie. </a:t>
            </a:r>
          </a:p>
        </p:txBody>
      </p:sp>
      <p:sp>
        <p:nvSpPr>
          <p:cNvPr id="4" name="Tijdelijke aanduiding voor dianummer 3"/>
          <p:cNvSpPr>
            <a:spLocks noGrp="1"/>
          </p:cNvSpPr>
          <p:nvPr>
            <p:ph type="sldNum" sz="quarter" idx="5"/>
          </p:nvPr>
        </p:nvSpPr>
        <p:spPr/>
        <p:txBody>
          <a:bodyPr/>
          <a:lstStyle/>
          <a:p>
            <a:fld id="{A7BCB37E-382A-4A0A-8435-5CD18FB80E5D}" type="slidenum">
              <a:rPr lang="nl-NL" smtClean="0"/>
              <a:t>15</a:t>
            </a:fld>
            <a:endParaRPr lang="nl-NL"/>
          </a:p>
        </p:txBody>
      </p:sp>
    </p:spTree>
    <p:extLst>
      <p:ext uri="{BB962C8B-B14F-4D97-AF65-F5344CB8AC3E}">
        <p14:creationId xmlns:p14="http://schemas.microsoft.com/office/powerpoint/2010/main" val="1391785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Leerkracht: </a:t>
            </a:r>
            <a:br>
              <a:rPr lang="nl-NL" dirty="0"/>
            </a:br>
            <a:r>
              <a:rPr lang="nl-NL" dirty="0"/>
              <a:t>Stap 1: ieder opent voor zichzelf de map en bekijkt de inhoud. </a:t>
            </a:r>
            <a:br>
              <a:rPr lang="nl-NL" dirty="0"/>
            </a:br>
            <a:r>
              <a:rPr lang="nl-NL" dirty="0"/>
              <a:t>Stap 2: onderzoek in twee/drietallen de mapjes en bespreek onderling de 2 </a:t>
            </a:r>
            <a:r>
              <a:rPr lang="nl-NL" dirty="0" err="1"/>
              <a:t>subvragen</a:t>
            </a:r>
            <a:r>
              <a:rPr lang="nl-NL" dirty="0"/>
              <a:t>. </a:t>
            </a:r>
          </a:p>
          <a:p>
            <a:r>
              <a:rPr lang="nl-NL" dirty="0"/>
              <a:t>Geef toelichting: de spullen gaan we gebruiken in de verschillende lesonderdelen. We gaan naar Het Volksbuurtmuseum (zie ansichtkaarten) en Het Utrechts Archief (zie foto’s van gezinnen). Ook komt er een kunstenaar met ons een kubus maken van het karton in de map. En krijgen we theaterlessen waarin we superkrachten inzetten (zie stickers). </a:t>
            </a:r>
          </a:p>
          <a:p>
            <a:r>
              <a:rPr lang="nl-NL" dirty="0"/>
              <a:t>Het project gaat dus over kunst, geschiedenis (erfgoed) en vooral: </a:t>
            </a:r>
            <a:r>
              <a:rPr lang="nl-NL" i="1" dirty="0"/>
              <a:t>wat maakt dat ik ben wie ik ben</a:t>
            </a:r>
            <a:r>
              <a:rPr lang="nl-NL" dirty="0"/>
              <a:t>? Dat gaan we onderzoeken. </a:t>
            </a:r>
            <a:br>
              <a:rPr lang="nl-NL" dirty="0"/>
            </a:br>
            <a:r>
              <a:rPr lang="nl-NL" dirty="0"/>
              <a:t>Titelkeuze: dit project gaat over de vragen </a:t>
            </a:r>
            <a:r>
              <a:rPr lang="nl-NL" i="1" dirty="0"/>
              <a:t>Wie ben ik, wie ben jij en hoe vormen wij samen wij? </a:t>
            </a:r>
            <a:r>
              <a:rPr lang="nl-NL" i="0" dirty="0"/>
              <a:t>Daarom de titel </a:t>
            </a:r>
            <a:r>
              <a:rPr lang="nl-NL" i="0" dirty="0" err="1"/>
              <a:t>WIJ-land</a:t>
            </a:r>
            <a:r>
              <a:rPr lang="nl-NL" i="0" dirty="0"/>
              <a:t>. </a:t>
            </a:r>
            <a:endParaRPr lang="nl-NL" i="1" dirty="0"/>
          </a:p>
        </p:txBody>
      </p:sp>
      <p:sp>
        <p:nvSpPr>
          <p:cNvPr id="4" name="Tijdelijke aanduiding voor dianummer 3"/>
          <p:cNvSpPr>
            <a:spLocks noGrp="1"/>
          </p:cNvSpPr>
          <p:nvPr>
            <p:ph type="sldNum" sz="quarter" idx="5"/>
          </p:nvPr>
        </p:nvSpPr>
        <p:spPr/>
        <p:txBody>
          <a:bodyPr/>
          <a:lstStyle/>
          <a:p>
            <a:fld id="{A7BCB37E-382A-4A0A-8435-5CD18FB80E5D}" type="slidenum">
              <a:rPr lang="nl-NL" smtClean="0"/>
              <a:t>2</a:t>
            </a:fld>
            <a:endParaRPr lang="nl-NL"/>
          </a:p>
        </p:txBody>
      </p:sp>
    </p:spTree>
    <p:extLst>
      <p:ext uri="{BB962C8B-B14F-4D97-AF65-F5344CB8AC3E}">
        <p14:creationId xmlns:p14="http://schemas.microsoft.com/office/powerpoint/2010/main" val="3102831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Leerkracht: vertel kort over het project aan de hand van deze slide. </a:t>
            </a:r>
          </a:p>
          <a:p>
            <a:r>
              <a:rPr lang="nl-NL" dirty="0"/>
              <a:t>De duur van het project (dagen/weken/maanden)</a:t>
            </a:r>
          </a:p>
          <a:p>
            <a:r>
              <a:rPr lang="nl-NL" dirty="0"/>
              <a:t>Benadruk dat er zuinig met het mapje moet worden omgegaan. De komende weken is het mapje steeds nodig en telkens een ander item zal in de les gebruikt worden. </a:t>
            </a:r>
          </a:p>
          <a:p>
            <a:r>
              <a:rPr lang="nl-NL" dirty="0"/>
              <a:t>Vraag de leerlingen de spullen netjes in de map te doen en deze op te bergen.</a:t>
            </a:r>
          </a:p>
        </p:txBody>
      </p:sp>
      <p:sp>
        <p:nvSpPr>
          <p:cNvPr id="4" name="Tijdelijke aanduiding voor dianummer 3"/>
          <p:cNvSpPr>
            <a:spLocks noGrp="1"/>
          </p:cNvSpPr>
          <p:nvPr>
            <p:ph type="sldNum" sz="quarter" idx="5"/>
          </p:nvPr>
        </p:nvSpPr>
        <p:spPr/>
        <p:txBody>
          <a:bodyPr/>
          <a:lstStyle/>
          <a:p>
            <a:fld id="{A7BCB37E-382A-4A0A-8435-5CD18FB80E5D}" type="slidenum">
              <a:rPr lang="nl-NL" smtClean="0"/>
              <a:t>3</a:t>
            </a:fld>
            <a:endParaRPr lang="nl-NL"/>
          </a:p>
        </p:txBody>
      </p:sp>
    </p:spTree>
    <p:extLst>
      <p:ext uri="{BB962C8B-B14F-4D97-AF65-F5344CB8AC3E}">
        <p14:creationId xmlns:p14="http://schemas.microsoft.com/office/powerpoint/2010/main" val="2825481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Leerkracht: bespreek de praktische voorbereiding op het bezoek aan het Volksbuurtmuseum:</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baseline="0" dirty="0">
                <a:latin typeface="OfficinaSans-Book"/>
              </a:rPr>
              <a:t>- Het is een klein museum in Wijk C. Vroeger een arme wijk vlakbij het treinstation van Utrecht. </a:t>
            </a:r>
            <a:br>
              <a:rPr lang="nl-NL" sz="1200" b="0" i="0" u="none" strike="noStrike" baseline="0" dirty="0">
                <a:latin typeface="OfficinaSans-Book"/>
              </a:rPr>
            </a:br>
            <a:r>
              <a:rPr lang="nl-NL" sz="1200" b="0" i="0" u="none" strike="noStrike" baseline="0" dirty="0">
                <a:latin typeface="OfficinaSans-Book"/>
              </a:rPr>
              <a:t>- We gaan er met de fiets/bus/auto heen.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baseline="0" dirty="0">
                <a:latin typeface="OfficinaSans-Book"/>
              </a:rPr>
              <a:t>- Museumdocenten/rondleiders nemen de leerlingen mee naar het leven van 100 jaar geleden. Hoe leefden de arme mensen in deze wijk vroeger? Hoe deden ze de was, wat aten ze en welke spullen hadden ze in huis?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In het museum gedraag je je rustig, luisteren we naar elkaar en de museumdocenten. Je mag alléén aan de spullen zitten als dat gezegd wordt door de museumdocenten.</a:t>
            </a:r>
          </a:p>
        </p:txBody>
      </p:sp>
      <p:sp>
        <p:nvSpPr>
          <p:cNvPr id="4" name="Tijdelijke aanduiding voor dianummer 3"/>
          <p:cNvSpPr>
            <a:spLocks noGrp="1"/>
          </p:cNvSpPr>
          <p:nvPr>
            <p:ph type="sldNum" sz="quarter" idx="5"/>
          </p:nvPr>
        </p:nvSpPr>
        <p:spPr/>
        <p:txBody>
          <a:bodyPr/>
          <a:lstStyle/>
          <a:p>
            <a:fld id="{A7BCB37E-382A-4A0A-8435-5CD18FB80E5D}" type="slidenum">
              <a:rPr lang="nl-NL" smtClean="0"/>
              <a:t>4</a:t>
            </a:fld>
            <a:endParaRPr lang="nl-NL"/>
          </a:p>
        </p:txBody>
      </p:sp>
    </p:spTree>
    <p:extLst>
      <p:ext uri="{BB962C8B-B14F-4D97-AF65-F5344CB8AC3E}">
        <p14:creationId xmlns:p14="http://schemas.microsoft.com/office/powerpoint/2010/main" val="134037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sz="1200" b="0" i="0" u="none" strike="noStrike" baseline="0" dirty="0">
                <a:latin typeface="OfficinaSans-Book"/>
              </a:rPr>
              <a:t>Ter voorbereiding op het museumbezoek luisteren leerlingen in de klas gezamenlijk naar Piet van Veenendaal</a:t>
            </a:r>
          </a:p>
          <a:p>
            <a:pPr algn="l"/>
            <a:r>
              <a:rPr lang="nl-NL" sz="1200" b="0" i="0" u="none" strike="noStrike" baseline="0" dirty="0">
                <a:latin typeface="OfficinaSans-Book"/>
              </a:rPr>
              <a:t>YouTube link: https://www.youtube.com/watch?v=yHFbFDOfCOg. Hij omschrijft de “plee” van vroeger. </a:t>
            </a:r>
          </a:p>
          <a:p>
            <a:pPr algn="l"/>
            <a:r>
              <a:rPr lang="nl-NL" sz="1200" b="0" i="0" u="none" strike="noStrike" baseline="0" dirty="0">
                <a:latin typeface="OfficinaSans-Book"/>
              </a:rPr>
              <a:t>Leerkracht: Geef de leerlingen potlood en papier (A4 of A5). Beluister het audiofragment (1.49 min) 1 keer en laat hen alleen luisteren. Beluister het voor een tweede keer en laat de leerlingen tekenen terwijl ze de tweede keer luisteren. Naderhand de tekeningen kort bekijken en klassikaal nabespreken. (er is geen goed of fout antwoord mogelijk)</a:t>
            </a:r>
            <a:endParaRPr lang="nl-NL" dirty="0"/>
          </a:p>
        </p:txBody>
      </p:sp>
      <p:sp>
        <p:nvSpPr>
          <p:cNvPr id="4" name="Tijdelijke aanduiding voor dianummer 3"/>
          <p:cNvSpPr>
            <a:spLocks noGrp="1"/>
          </p:cNvSpPr>
          <p:nvPr>
            <p:ph type="sldNum" sz="quarter" idx="5"/>
          </p:nvPr>
        </p:nvSpPr>
        <p:spPr/>
        <p:txBody>
          <a:bodyPr/>
          <a:lstStyle/>
          <a:p>
            <a:fld id="{A7BCB37E-382A-4A0A-8435-5CD18FB80E5D}" type="slidenum">
              <a:rPr lang="nl-NL" smtClean="0"/>
              <a:t>5</a:t>
            </a:fld>
            <a:endParaRPr lang="nl-NL"/>
          </a:p>
        </p:txBody>
      </p:sp>
    </p:spTree>
    <p:extLst>
      <p:ext uri="{BB962C8B-B14F-4D97-AF65-F5344CB8AC3E}">
        <p14:creationId xmlns:p14="http://schemas.microsoft.com/office/powerpoint/2010/main" val="731247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Start les 2:</a:t>
            </a:r>
          </a:p>
          <a:p>
            <a:r>
              <a:rPr lang="nl-NL" dirty="0"/>
              <a:t>Een korte terugblik op het bezoek aan het Volksbuurtmuseum en een vooruitblik op Het Utrechts Archief.</a:t>
            </a:r>
          </a:p>
          <a:p>
            <a:endParaRPr lang="nl-NL" dirty="0"/>
          </a:p>
        </p:txBody>
      </p:sp>
      <p:sp>
        <p:nvSpPr>
          <p:cNvPr id="4" name="Tijdelijke aanduiding voor dianummer 3"/>
          <p:cNvSpPr>
            <a:spLocks noGrp="1"/>
          </p:cNvSpPr>
          <p:nvPr>
            <p:ph type="sldNum" sz="quarter" idx="5"/>
          </p:nvPr>
        </p:nvSpPr>
        <p:spPr/>
        <p:txBody>
          <a:bodyPr/>
          <a:lstStyle/>
          <a:p>
            <a:fld id="{A7BCB37E-382A-4A0A-8435-5CD18FB80E5D}" type="slidenum">
              <a:rPr lang="nl-NL" smtClean="0"/>
              <a:t>7</a:t>
            </a:fld>
            <a:endParaRPr lang="nl-NL"/>
          </a:p>
        </p:txBody>
      </p:sp>
    </p:spTree>
    <p:extLst>
      <p:ext uri="{BB962C8B-B14F-4D97-AF65-F5344CB8AC3E}">
        <p14:creationId xmlns:p14="http://schemas.microsoft.com/office/powerpoint/2010/main" val="1700643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sz="1800" b="0" i="0" u="none" strike="noStrike" baseline="0" dirty="0">
                <a:latin typeface="OfficinaSans-Book"/>
              </a:rPr>
              <a:t>De leerlingen zijn in het museum geweest. In de klas gaan ze aan de slag met de voorwerp-opdracht.</a:t>
            </a:r>
          </a:p>
          <a:p>
            <a:pPr algn="l"/>
            <a:r>
              <a:rPr lang="nl-NL" sz="1800" b="0" i="0" u="none" strike="noStrike" baseline="0" dirty="0">
                <a:latin typeface="OfficinaSans-Book"/>
              </a:rPr>
              <a:t>Neem de dossiermap erbij en haal het blaadje eruit dat hier getoond wordt.</a:t>
            </a:r>
          </a:p>
          <a:p>
            <a:pPr algn="l"/>
            <a:r>
              <a:rPr lang="nl-NL" sz="1800" b="0" i="0" u="none" strike="noStrike" baseline="0" dirty="0">
                <a:latin typeface="OfficinaSans-Book"/>
              </a:rPr>
              <a:t>Licht de opdracht toe:</a:t>
            </a:r>
          </a:p>
          <a:p>
            <a:pPr algn="l"/>
            <a:r>
              <a:rPr lang="nl-NL" sz="1800" b="0" i="0" u="none" strike="noStrike" baseline="0" dirty="0">
                <a:latin typeface="OfficinaSans-Book"/>
              </a:rPr>
              <a:t>Stap 1: linker kolom: geef individueel antwoord op de vragen.</a:t>
            </a:r>
          </a:p>
          <a:p>
            <a:pPr algn="l"/>
            <a:r>
              <a:rPr lang="nl-NL" sz="1800" b="0" i="0" u="none" strike="noStrike" baseline="0" dirty="0">
                <a:latin typeface="OfficinaSans-Book"/>
              </a:rPr>
              <a:t>(zoals een museum oude voorwerpen verzameld, kunnen de leerlingen nu ook al nadenken over (persoonlijke) voorwerpen (van huis) die zij voor de toekomst zouden willen bewaren). </a:t>
            </a:r>
          </a:p>
          <a:p>
            <a:pPr algn="l"/>
            <a:r>
              <a:rPr lang="nl-NL" sz="1800" b="0" i="0" u="none" strike="noStrike" baseline="0" dirty="0">
                <a:latin typeface="OfficinaSans-Book"/>
              </a:rPr>
              <a:t>Stap 2: Teken met potlood in het vierkant het gekozen eigen voorwerp. Daarna met zwarte stift overtrekken en daarna inkleuren. </a:t>
            </a:r>
          </a:p>
        </p:txBody>
      </p:sp>
      <p:sp>
        <p:nvSpPr>
          <p:cNvPr id="4" name="Tijdelijke aanduiding voor dianummer 3"/>
          <p:cNvSpPr>
            <a:spLocks noGrp="1"/>
          </p:cNvSpPr>
          <p:nvPr>
            <p:ph type="sldNum" sz="quarter" idx="5"/>
          </p:nvPr>
        </p:nvSpPr>
        <p:spPr/>
        <p:txBody>
          <a:bodyPr/>
          <a:lstStyle/>
          <a:p>
            <a:fld id="{A7BCB37E-382A-4A0A-8435-5CD18FB80E5D}" type="slidenum">
              <a:rPr lang="nl-NL" smtClean="0"/>
              <a:t>8</a:t>
            </a:fld>
            <a:endParaRPr lang="nl-NL"/>
          </a:p>
        </p:txBody>
      </p:sp>
    </p:spTree>
    <p:extLst>
      <p:ext uri="{BB962C8B-B14F-4D97-AF65-F5344CB8AC3E}">
        <p14:creationId xmlns:p14="http://schemas.microsoft.com/office/powerpoint/2010/main" val="649822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Vooruitblik op Het Utrechts Archief: </a:t>
            </a:r>
          </a:p>
          <a:p>
            <a:r>
              <a:rPr lang="nl-NL" dirty="0"/>
              <a:t>Leerkracht: bespreek de praktische voorbereiding op het bezoek aan Het Utrechts Archief: </a:t>
            </a:r>
            <a:r>
              <a:rPr lang="nl-NL" dirty="0" err="1"/>
              <a:t>locaite</a:t>
            </a:r>
            <a:r>
              <a:rPr lang="nl-NL" dirty="0"/>
              <a:t> studiezaal!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baseline="0" dirty="0">
                <a:latin typeface="OfficinaSans-Book"/>
              </a:rPr>
              <a:t>- We mogen naar een speciale plek; het depot. Hier bewaren ze alle documenten en spullen van Utrecht. </a:t>
            </a:r>
            <a:br>
              <a:rPr lang="nl-NL" sz="1200" b="0" i="0" u="none" strike="noStrike" baseline="0" dirty="0">
                <a:latin typeface="OfficinaSans-Book"/>
              </a:rPr>
            </a:br>
            <a:r>
              <a:rPr lang="nl-NL" sz="1200" b="0" i="0" u="none" strike="noStrike" baseline="0" dirty="0">
                <a:latin typeface="OfficinaSans-Book"/>
              </a:rPr>
              <a:t>- We gaan er met de fiets/bus/auto heen.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baseline="0" dirty="0">
                <a:latin typeface="OfficinaSans-Book"/>
              </a:rPr>
              <a:t>- Museumdocenten/rondleiders nemen de leerlingen mee door het archief en laten zien hoe dat werkt. Er is ook een opdracht om een familiewapen te gaan ontwerpen .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In het archief gedraag je je rustig, luisteren we naar elkaar en de museumdocenten. Je mag alléén aan de spullen zitten als dat gezegd wordt door de museumdocenten.</a:t>
            </a:r>
          </a:p>
          <a:p>
            <a:endParaRPr lang="nl-NL" dirty="0"/>
          </a:p>
        </p:txBody>
      </p:sp>
      <p:sp>
        <p:nvSpPr>
          <p:cNvPr id="4" name="Tijdelijke aanduiding voor dianummer 3"/>
          <p:cNvSpPr>
            <a:spLocks noGrp="1"/>
          </p:cNvSpPr>
          <p:nvPr>
            <p:ph type="sldNum" sz="quarter" idx="5"/>
          </p:nvPr>
        </p:nvSpPr>
        <p:spPr/>
        <p:txBody>
          <a:bodyPr/>
          <a:lstStyle/>
          <a:p>
            <a:fld id="{A7BCB37E-382A-4A0A-8435-5CD18FB80E5D}" type="slidenum">
              <a:rPr lang="nl-NL" smtClean="0"/>
              <a:t>9</a:t>
            </a:fld>
            <a:endParaRPr lang="nl-NL"/>
          </a:p>
        </p:txBody>
      </p:sp>
    </p:spTree>
    <p:extLst>
      <p:ext uri="{BB962C8B-B14F-4D97-AF65-F5344CB8AC3E}">
        <p14:creationId xmlns:p14="http://schemas.microsoft.com/office/powerpoint/2010/main" val="2259196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Leerkracht: vertel aan de leerlingen: Het Utrechts Archief bewaart van alles van mensen uit Utrecht. Al eeuwen lang! Zo ook deze en nog vele duizenden foto’s van gezinnen die in Utrecht hebben gewoond/wonen. Een echte rage rond 1900 om jezelf met je hele gezin op de foto te zetten voor/in jouw huis. Dat gebeurt nog steeds en Het Utrechts Archief bewaard die foto’s.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Daarom deze opdracht voor leerlingen: </a:t>
            </a:r>
            <a:r>
              <a:rPr lang="nl-NL" sz="1800" b="0" i="1" u="none" strike="noStrike" baseline="0" dirty="0">
                <a:latin typeface="OfficinaSans-BookItalic"/>
              </a:rPr>
              <a:t>Maak een tekening van jouw gezin bij de voordeur.</a:t>
            </a:r>
            <a:r>
              <a:rPr lang="nl-NL" sz="1800" i="1" dirty="0">
                <a:solidFill>
                  <a:srgbClr val="333333"/>
                </a:solidFill>
                <a:effectLst/>
                <a:highlight>
                  <a:srgbClr val="FFFFFF"/>
                </a:highlight>
                <a:latin typeface="Arial" panose="020B0604020202020204" pitchFamily="34" charset="0"/>
                <a:ea typeface="Times New Roman" panose="02020603050405020304" pitchFamily="18" charset="0"/>
              </a:rPr>
              <a:t> Bewaar de foto in je archiefmap op school en stop hem later in het kunstwerk dat je gaat maken met Kunst in de klas. </a:t>
            </a:r>
            <a:endParaRPr lang="nl-NL" sz="1800" i="1" dirty="0">
              <a:effectLst/>
              <a:highlight>
                <a:srgbClr val="FFFFFF"/>
              </a:highlight>
              <a:latin typeface="Times New Roman" panose="02020603050405020304" pitchFamily="18" charset="0"/>
              <a:ea typeface="Times New Roman" panose="02020603050405020304" pitchFamily="18" charset="0"/>
            </a:endParaRPr>
          </a:p>
          <a:p>
            <a:r>
              <a:rPr lang="nl-NL" dirty="0"/>
              <a:t> </a:t>
            </a:r>
          </a:p>
        </p:txBody>
      </p:sp>
      <p:sp>
        <p:nvSpPr>
          <p:cNvPr id="4" name="Tijdelijke aanduiding voor dianummer 3"/>
          <p:cNvSpPr>
            <a:spLocks noGrp="1"/>
          </p:cNvSpPr>
          <p:nvPr>
            <p:ph type="sldNum" sz="quarter" idx="5"/>
          </p:nvPr>
        </p:nvSpPr>
        <p:spPr/>
        <p:txBody>
          <a:bodyPr/>
          <a:lstStyle/>
          <a:p>
            <a:fld id="{A7BCB37E-382A-4A0A-8435-5CD18FB80E5D}" type="slidenum">
              <a:rPr lang="nl-NL" smtClean="0"/>
              <a:t>10</a:t>
            </a:fld>
            <a:endParaRPr lang="nl-NL"/>
          </a:p>
        </p:txBody>
      </p:sp>
    </p:spTree>
    <p:extLst>
      <p:ext uri="{BB962C8B-B14F-4D97-AF65-F5344CB8AC3E}">
        <p14:creationId xmlns:p14="http://schemas.microsoft.com/office/powerpoint/2010/main" val="39311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A4F474-CBA3-9B6A-F603-0394F69884A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797434A-7261-D441-79D8-4AD3AF8A16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B54B2DF-EE0B-E9BA-01E7-4C6D297FFF40}"/>
              </a:ext>
            </a:extLst>
          </p:cNvPr>
          <p:cNvSpPr>
            <a:spLocks noGrp="1"/>
          </p:cNvSpPr>
          <p:nvPr>
            <p:ph type="dt" sz="half" idx="10"/>
          </p:nvPr>
        </p:nvSpPr>
        <p:spPr/>
        <p:txBody>
          <a:bodyPr/>
          <a:lstStyle/>
          <a:p>
            <a:fld id="{D10B7647-2B48-48A0-91DA-ED3CC2A8E8DD}" type="datetimeFigureOut">
              <a:rPr lang="nl-NL" smtClean="0"/>
              <a:t>10-2-2025</a:t>
            </a:fld>
            <a:endParaRPr lang="nl-NL"/>
          </a:p>
        </p:txBody>
      </p:sp>
      <p:sp>
        <p:nvSpPr>
          <p:cNvPr id="5" name="Tijdelijke aanduiding voor voettekst 4">
            <a:extLst>
              <a:ext uri="{FF2B5EF4-FFF2-40B4-BE49-F238E27FC236}">
                <a16:creationId xmlns:a16="http://schemas.microsoft.com/office/drawing/2014/main" id="{45B4E77F-594A-B14D-C7F0-164224B6E04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FED7F31-8962-0037-93D2-3198083A2E36}"/>
              </a:ext>
            </a:extLst>
          </p:cNvPr>
          <p:cNvSpPr>
            <a:spLocks noGrp="1"/>
          </p:cNvSpPr>
          <p:nvPr>
            <p:ph type="sldNum" sz="quarter" idx="12"/>
          </p:nvPr>
        </p:nvSpPr>
        <p:spPr/>
        <p:txBody>
          <a:bodyPr/>
          <a:lstStyle/>
          <a:p>
            <a:fld id="{2BD1682E-BEED-4E86-9B45-A13AC82E7D83}" type="slidenum">
              <a:rPr lang="nl-NL" smtClean="0"/>
              <a:t>‹nr.›</a:t>
            </a:fld>
            <a:endParaRPr lang="nl-NL"/>
          </a:p>
        </p:txBody>
      </p:sp>
    </p:spTree>
    <p:extLst>
      <p:ext uri="{BB962C8B-B14F-4D97-AF65-F5344CB8AC3E}">
        <p14:creationId xmlns:p14="http://schemas.microsoft.com/office/powerpoint/2010/main" val="106301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FE5506-7926-655E-FEB4-7E482595DCF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529B8247-ABEC-E200-33EB-907C22701B6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9624E80-A37C-CE34-8346-27F44721B0AD}"/>
              </a:ext>
            </a:extLst>
          </p:cNvPr>
          <p:cNvSpPr>
            <a:spLocks noGrp="1"/>
          </p:cNvSpPr>
          <p:nvPr>
            <p:ph type="dt" sz="half" idx="10"/>
          </p:nvPr>
        </p:nvSpPr>
        <p:spPr/>
        <p:txBody>
          <a:bodyPr/>
          <a:lstStyle/>
          <a:p>
            <a:fld id="{D10B7647-2B48-48A0-91DA-ED3CC2A8E8DD}" type="datetimeFigureOut">
              <a:rPr lang="nl-NL" smtClean="0"/>
              <a:t>10-2-2025</a:t>
            </a:fld>
            <a:endParaRPr lang="nl-NL"/>
          </a:p>
        </p:txBody>
      </p:sp>
      <p:sp>
        <p:nvSpPr>
          <p:cNvPr id="5" name="Tijdelijke aanduiding voor voettekst 4">
            <a:extLst>
              <a:ext uri="{FF2B5EF4-FFF2-40B4-BE49-F238E27FC236}">
                <a16:creationId xmlns:a16="http://schemas.microsoft.com/office/drawing/2014/main" id="{AF57637A-6032-52FE-C2AA-01347B02B92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FFE0041-FA53-D0CB-8F83-935254936BB1}"/>
              </a:ext>
            </a:extLst>
          </p:cNvPr>
          <p:cNvSpPr>
            <a:spLocks noGrp="1"/>
          </p:cNvSpPr>
          <p:nvPr>
            <p:ph type="sldNum" sz="quarter" idx="12"/>
          </p:nvPr>
        </p:nvSpPr>
        <p:spPr/>
        <p:txBody>
          <a:bodyPr/>
          <a:lstStyle/>
          <a:p>
            <a:fld id="{2BD1682E-BEED-4E86-9B45-A13AC82E7D83}" type="slidenum">
              <a:rPr lang="nl-NL" smtClean="0"/>
              <a:t>‹nr.›</a:t>
            </a:fld>
            <a:endParaRPr lang="nl-NL"/>
          </a:p>
        </p:txBody>
      </p:sp>
    </p:spTree>
    <p:extLst>
      <p:ext uri="{BB962C8B-B14F-4D97-AF65-F5344CB8AC3E}">
        <p14:creationId xmlns:p14="http://schemas.microsoft.com/office/powerpoint/2010/main" val="875659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B6C68A3-4301-D7DA-383E-5D00C3693A1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BF6855E-843C-146E-ED63-BD526A0D917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A36381A-1D61-1BD6-A95B-738559BCBDF6}"/>
              </a:ext>
            </a:extLst>
          </p:cNvPr>
          <p:cNvSpPr>
            <a:spLocks noGrp="1"/>
          </p:cNvSpPr>
          <p:nvPr>
            <p:ph type="dt" sz="half" idx="10"/>
          </p:nvPr>
        </p:nvSpPr>
        <p:spPr/>
        <p:txBody>
          <a:bodyPr/>
          <a:lstStyle/>
          <a:p>
            <a:fld id="{D10B7647-2B48-48A0-91DA-ED3CC2A8E8DD}" type="datetimeFigureOut">
              <a:rPr lang="nl-NL" smtClean="0"/>
              <a:t>10-2-2025</a:t>
            </a:fld>
            <a:endParaRPr lang="nl-NL"/>
          </a:p>
        </p:txBody>
      </p:sp>
      <p:sp>
        <p:nvSpPr>
          <p:cNvPr id="5" name="Tijdelijke aanduiding voor voettekst 4">
            <a:extLst>
              <a:ext uri="{FF2B5EF4-FFF2-40B4-BE49-F238E27FC236}">
                <a16:creationId xmlns:a16="http://schemas.microsoft.com/office/drawing/2014/main" id="{00D911AA-B845-BAED-4501-E9685DB54DC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46D407E-A95F-BBF7-3FE4-E6DCEC929485}"/>
              </a:ext>
            </a:extLst>
          </p:cNvPr>
          <p:cNvSpPr>
            <a:spLocks noGrp="1"/>
          </p:cNvSpPr>
          <p:nvPr>
            <p:ph type="sldNum" sz="quarter" idx="12"/>
          </p:nvPr>
        </p:nvSpPr>
        <p:spPr/>
        <p:txBody>
          <a:bodyPr/>
          <a:lstStyle/>
          <a:p>
            <a:fld id="{2BD1682E-BEED-4E86-9B45-A13AC82E7D83}" type="slidenum">
              <a:rPr lang="nl-NL" smtClean="0"/>
              <a:t>‹nr.›</a:t>
            </a:fld>
            <a:endParaRPr lang="nl-NL"/>
          </a:p>
        </p:txBody>
      </p:sp>
    </p:spTree>
    <p:extLst>
      <p:ext uri="{BB962C8B-B14F-4D97-AF65-F5344CB8AC3E}">
        <p14:creationId xmlns:p14="http://schemas.microsoft.com/office/powerpoint/2010/main" val="1846941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8A8F26-2A2C-E067-2657-BA45323BFBD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0D1DD8B-D728-1DB3-58C8-C33E5F21CF4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F693C59-87F7-1BDF-48AC-A46D845B96F2}"/>
              </a:ext>
            </a:extLst>
          </p:cNvPr>
          <p:cNvSpPr>
            <a:spLocks noGrp="1"/>
          </p:cNvSpPr>
          <p:nvPr>
            <p:ph type="dt" sz="half" idx="10"/>
          </p:nvPr>
        </p:nvSpPr>
        <p:spPr/>
        <p:txBody>
          <a:bodyPr/>
          <a:lstStyle/>
          <a:p>
            <a:fld id="{D10B7647-2B48-48A0-91DA-ED3CC2A8E8DD}" type="datetimeFigureOut">
              <a:rPr lang="nl-NL" smtClean="0"/>
              <a:t>10-2-2025</a:t>
            </a:fld>
            <a:endParaRPr lang="nl-NL"/>
          </a:p>
        </p:txBody>
      </p:sp>
      <p:sp>
        <p:nvSpPr>
          <p:cNvPr id="5" name="Tijdelijke aanduiding voor voettekst 4">
            <a:extLst>
              <a:ext uri="{FF2B5EF4-FFF2-40B4-BE49-F238E27FC236}">
                <a16:creationId xmlns:a16="http://schemas.microsoft.com/office/drawing/2014/main" id="{842EA8EC-3B78-E070-3E1F-6294839D69D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936AAF9-EC39-5CF4-5728-2C80154C230E}"/>
              </a:ext>
            </a:extLst>
          </p:cNvPr>
          <p:cNvSpPr>
            <a:spLocks noGrp="1"/>
          </p:cNvSpPr>
          <p:nvPr>
            <p:ph type="sldNum" sz="quarter" idx="12"/>
          </p:nvPr>
        </p:nvSpPr>
        <p:spPr/>
        <p:txBody>
          <a:bodyPr/>
          <a:lstStyle/>
          <a:p>
            <a:fld id="{2BD1682E-BEED-4E86-9B45-A13AC82E7D83}" type="slidenum">
              <a:rPr lang="nl-NL" smtClean="0"/>
              <a:t>‹nr.›</a:t>
            </a:fld>
            <a:endParaRPr lang="nl-NL"/>
          </a:p>
        </p:txBody>
      </p:sp>
    </p:spTree>
    <p:extLst>
      <p:ext uri="{BB962C8B-B14F-4D97-AF65-F5344CB8AC3E}">
        <p14:creationId xmlns:p14="http://schemas.microsoft.com/office/powerpoint/2010/main" val="135122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958BCB-DF1E-D83D-E0C8-8BFC535200F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5EC1329-FDDE-C240-8E29-27E7001EE8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93DCC81-4889-8FD0-948D-84D44D4ED6DB}"/>
              </a:ext>
            </a:extLst>
          </p:cNvPr>
          <p:cNvSpPr>
            <a:spLocks noGrp="1"/>
          </p:cNvSpPr>
          <p:nvPr>
            <p:ph type="dt" sz="half" idx="10"/>
          </p:nvPr>
        </p:nvSpPr>
        <p:spPr/>
        <p:txBody>
          <a:bodyPr/>
          <a:lstStyle/>
          <a:p>
            <a:fld id="{D10B7647-2B48-48A0-91DA-ED3CC2A8E8DD}" type="datetimeFigureOut">
              <a:rPr lang="nl-NL" smtClean="0"/>
              <a:t>10-2-2025</a:t>
            </a:fld>
            <a:endParaRPr lang="nl-NL"/>
          </a:p>
        </p:txBody>
      </p:sp>
      <p:sp>
        <p:nvSpPr>
          <p:cNvPr id="5" name="Tijdelijke aanduiding voor voettekst 4">
            <a:extLst>
              <a:ext uri="{FF2B5EF4-FFF2-40B4-BE49-F238E27FC236}">
                <a16:creationId xmlns:a16="http://schemas.microsoft.com/office/drawing/2014/main" id="{C303A473-7F1E-3079-6EFA-A759D21F133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BC4C06-2805-3663-A2E3-C14BE2507EA3}"/>
              </a:ext>
            </a:extLst>
          </p:cNvPr>
          <p:cNvSpPr>
            <a:spLocks noGrp="1"/>
          </p:cNvSpPr>
          <p:nvPr>
            <p:ph type="sldNum" sz="quarter" idx="12"/>
          </p:nvPr>
        </p:nvSpPr>
        <p:spPr/>
        <p:txBody>
          <a:bodyPr/>
          <a:lstStyle/>
          <a:p>
            <a:fld id="{2BD1682E-BEED-4E86-9B45-A13AC82E7D83}" type="slidenum">
              <a:rPr lang="nl-NL" smtClean="0"/>
              <a:t>‹nr.›</a:t>
            </a:fld>
            <a:endParaRPr lang="nl-NL"/>
          </a:p>
        </p:txBody>
      </p:sp>
    </p:spTree>
    <p:extLst>
      <p:ext uri="{BB962C8B-B14F-4D97-AF65-F5344CB8AC3E}">
        <p14:creationId xmlns:p14="http://schemas.microsoft.com/office/powerpoint/2010/main" val="3625688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FF78D2-7A6C-172B-F093-86C7053436D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E14D49B-6E6E-4750-6F9E-76F67B1385BC}"/>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7609BD2-1B18-787D-881F-59D05E663E6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88582D1B-4C81-36B7-8676-0D7290EA7722}"/>
              </a:ext>
            </a:extLst>
          </p:cNvPr>
          <p:cNvSpPr>
            <a:spLocks noGrp="1"/>
          </p:cNvSpPr>
          <p:nvPr>
            <p:ph type="dt" sz="half" idx="10"/>
          </p:nvPr>
        </p:nvSpPr>
        <p:spPr/>
        <p:txBody>
          <a:bodyPr/>
          <a:lstStyle/>
          <a:p>
            <a:fld id="{D10B7647-2B48-48A0-91DA-ED3CC2A8E8DD}" type="datetimeFigureOut">
              <a:rPr lang="nl-NL" smtClean="0"/>
              <a:t>10-2-2025</a:t>
            </a:fld>
            <a:endParaRPr lang="nl-NL"/>
          </a:p>
        </p:txBody>
      </p:sp>
      <p:sp>
        <p:nvSpPr>
          <p:cNvPr id="6" name="Tijdelijke aanduiding voor voettekst 5">
            <a:extLst>
              <a:ext uri="{FF2B5EF4-FFF2-40B4-BE49-F238E27FC236}">
                <a16:creationId xmlns:a16="http://schemas.microsoft.com/office/drawing/2014/main" id="{FD1C9C21-A498-F258-1510-9905B7A4255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E72683B-2910-988E-555D-54746AF29C47}"/>
              </a:ext>
            </a:extLst>
          </p:cNvPr>
          <p:cNvSpPr>
            <a:spLocks noGrp="1"/>
          </p:cNvSpPr>
          <p:nvPr>
            <p:ph type="sldNum" sz="quarter" idx="12"/>
          </p:nvPr>
        </p:nvSpPr>
        <p:spPr/>
        <p:txBody>
          <a:bodyPr/>
          <a:lstStyle/>
          <a:p>
            <a:fld id="{2BD1682E-BEED-4E86-9B45-A13AC82E7D83}" type="slidenum">
              <a:rPr lang="nl-NL" smtClean="0"/>
              <a:t>‹nr.›</a:t>
            </a:fld>
            <a:endParaRPr lang="nl-NL"/>
          </a:p>
        </p:txBody>
      </p:sp>
    </p:spTree>
    <p:extLst>
      <p:ext uri="{BB962C8B-B14F-4D97-AF65-F5344CB8AC3E}">
        <p14:creationId xmlns:p14="http://schemas.microsoft.com/office/powerpoint/2010/main" val="3698835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EEFBDE-703C-53FD-1BBE-DD920F01AFFA}"/>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01CF798-B44C-7F88-440B-49DC0E931E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ECB7BB1-6DD7-4E71-D9C4-9D95D63AE90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5E0F109-F356-F0D6-690B-7EC89E8D0E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74EB1D2-8F5A-7510-28D9-7221C1A22F1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C9125F5-4400-C8C4-D71B-50CD05F968C6}"/>
              </a:ext>
            </a:extLst>
          </p:cNvPr>
          <p:cNvSpPr>
            <a:spLocks noGrp="1"/>
          </p:cNvSpPr>
          <p:nvPr>
            <p:ph type="dt" sz="half" idx="10"/>
          </p:nvPr>
        </p:nvSpPr>
        <p:spPr/>
        <p:txBody>
          <a:bodyPr/>
          <a:lstStyle/>
          <a:p>
            <a:fld id="{D10B7647-2B48-48A0-91DA-ED3CC2A8E8DD}" type="datetimeFigureOut">
              <a:rPr lang="nl-NL" smtClean="0"/>
              <a:t>10-2-2025</a:t>
            </a:fld>
            <a:endParaRPr lang="nl-NL"/>
          </a:p>
        </p:txBody>
      </p:sp>
      <p:sp>
        <p:nvSpPr>
          <p:cNvPr id="8" name="Tijdelijke aanduiding voor voettekst 7">
            <a:extLst>
              <a:ext uri="{FF2B5EF4-FFF2-40B4-BE49-F238E27FC236}">
                <a16:creationId xmlns:a16="http://schemas.microsoft.com/office/drawing/2014/main" id="{F0A2960A-4681-CBE1-FA40-471C9BE94EF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DA89784-C2EF-2506-DB25-6CE81F69C8FC}"/>
              </a:ext>
            </a:extLst>
          </p:cNvPr>
          <p:cNvSpPr>
            <a:spLocks noGrp="1"/>
          </p:cNvSpPr>
          <p:nvPr>
            <p:ph type="sldNum" sz="quarter" idx="12"/>
          </p:nvPr>
        </p:nvSpPr>
        <p:spPr/>
        <p:txBody>
          <a:bodyPr/>
          <a:lstStyle/>
          <a:p>
            <a:fld id="{2BD1682E-BEED-4E86-9B45-A13AC82E7D83}" type="slidenum">
              <a:rPr lang="nl-NL" smtClean="0"/>
              <a:t>‹nr.›</a:t>
            </a:fld>
            <a:endParaRPr lang="nl-NL"/>
          </a:p>
        </p:txBody>
      </p:sp>
    </p:spTree>
    <p:extLst>
      <p:ext uri="{BB962C8B-B14F-4D97-AF65-F5344CB8AC3E}">
        <p14:creationId xmlns:p14="http://schemas.microsoft.com/office/powerpoint/2010/main" val="3423539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DB8B1-0927-01CF-8A9A-8ADFF1CC018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DF7E276-FE51-03ED-4C79-1CA336B07D78}"/>
              </a:ext>
            </a:extLst>
          </p:cNvPr>
          <p:cNvSpPr>
            <a:spLocks noGrp="1"/>
          </p:cNvSpPr>
          <p:nvPr>
            <p:ph type="dt" sz="half" idx="10"/>
          </p:nvPr>
        </p:nvSpPr>
        <p:spPr/>
        <p:txBody>
          <a:bodyPr/>
          <a:lstStyle/>
          <a:p>
            <a:fld id="{D10B7647-2B48-48A0-91DA-ED3CC2A8E8DD}" type="datetimeFigureOut">
              <a:rPr lang="nl-NL" smtClean="0"/>
              <a:t>10-2-2025</a:t>
            </a:fld>
            <a:endParaRPr lang="nl-NL"/>
          </a:p>
        </p:txBody>
      </p:sp>
      <p:sp>
        <p:nvSpPr>
          <p:cNvPr id="4" name="Tijdelijke aanduiding voor voettekst 3">
            <a:extLst>
              <a:ext uri="{FF2B5EF4-FFF2-40B4-BE49-F238E27FC236}">
                <a16:creationId xmlns:a16="http://schemas.microsoft.com/office/drawing/2014/main" id="{D492704C-6098-3D33-919A-4201CA89539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83468BF-87C8-C315-E62A-0BBDC02850F7}"/>
              </a:ext>
            </a:extLst>
          </p:cNvPr>
          <p:cNvSpPr>
            <a:spLocks noGrp="1"/>
          </p:cNvSpPr>
          <p:nvPr>
            <p:ph type="sldNum" sz="quarter" idx="12"/>
          </p:nvPr>
        </p:nvSpPr>
        <p:spPr/>
        <p:txBody>
          <a:bodyPr/>
          <a:lstStyle/>
          <a:p>
            <a:fld id="{2BD1682E-BEED-4E86-9B45-A13AC82E7D83}" type="slidenum">
              <a:rPr lang="nl-NL" smtClean="0"/>
              <a:t>‹nr.›</a:t>
            </a:fld>
            <a:endParaRPr lang="nl-NL"/>
          </a:p>
        </p:txBody>
      </p:sp>
    </p:spTree>
    <p:extLst>
      <p:ext uri="{BB962C8B-B14F-4D97-AF65-F5344CB8AC3E}">
        <p14:creationId xmlns:p14="http://schemas.microsoft.com/office/powerpoint/2010/main" val="3402509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8CB9CC8-830A-00D7-7EEA-9CD2604F188B}"/>
              </a:ext>
            </a:extLst>
          </p:cNvPr>
          <p:cNvSpPr>
            <a:spLocks noGrp="1"/>
          </p:cNvSpPr>
          <p:nvPr>
            <p:ph type="dt" sz="half" idx="10"/>
          </p:nvPr>
        </p:nvSpPr>
        <p:spPr/>
        <p:txBody>
          <a:bodyPr/>
          <a:lstStyle/>
          <a:p>
            <a:fld id="{D10B7647-2B48-48A0-91DA-ED3CC2A8E8DD}" type="datetimeFigureOut">
              <a:rPr lang="nl-NL" smtClean="0"/>
              <a:t>10-2-2025</a:t>
            </a:fld>
            <a:endParaRPr lang="nl-NL"/>
          </a:p>
        </p:txBody>
      </p:sp>
      <p:sp>
        <p:nvSpPr>
          <p:cNvPr id="3" name="Tijdelijke aanduiding voor voettekst 2">
            <a:extLst>
              <a:ext uri="{FF2B5EF4-FFF2-40B4-BE49-F238E27FC236}">
                <a16:creationId xmlns:a16="http://schemas.microsoft.com/office/drawing/2014/main" id="{8320712A-6233-8A0A-3946-045AF768B4D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671221A-6BF1-BE96-6DB1-CE46A3295D28}"/>
              </a:ext>
            </a:extLst>
          </p:cNvPr>
          <p:cNvSpPr>
            <a:spLocks noGrp="1"/>
          </p:cNvSpPr>
          <p:nvPr>
            <p:ph type="sldNum" sz="quarter" idx="12"/>
          </p:nvPr>
        </p:nvSpPr>
        <p:spPr/>
        <p:txBody>
          <a:bodyPr/>
          <a:lstStyle/>
          <a:p>
            <a:fld id="{2BD1682E-BEED-4E86-9B45-A13AC82E7D83}" type="slidenum">
              <a:rPr lang="nl-NL" smtClean="0"/>
              <a:t>‹nr.›</a:t>
            </a:fld>
            <a:endParaRPr lang="nl-NL"/>
          </a:p>
        </p:txBody>
      </p:sp>
    </p:spTree>
    <p:extLst>
      <p:ext uri="{BB962C8B-B14F-4D97-AF65-F5344CB8AC3E}">
        <p14:creationId xmlns:p14="http://schemas.microsoft.com/office/powerpoint/2010/main" val="609257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8400C2-6DEF-6DB5-067D-981DA9A8A64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3C48380-CC63-1E50-E940-BF2E027F03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601EDB3-7811-DF8C-586F-3ECD86B2FE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3D0C1B2-77B2-C928-0258-6503C6C7540F}"/>
              </a:ext>
            </a:extLst>
          </p:cNvPr>
          <p:cNvSpPr>
            <a:spLocks noGrp="1"/>
          </p:cNvSpPr>
          <p:nvPr>
            <p:ph type="dt" sz="half" idx="10"/>
          </p:nvPr>
        </p:nvSpPr>
        <p:spPr/>
        <p:txBody>
          <a:bodyPr/>
          <a:lstStyle/>
          <a:p>
            <a:fld id="{D10B7647-2B48-48A0-91DA-ED3CC2A8E8DD}" type="datetimeFigureOut">
              <a:rPr lang="nl-NL" smtClean="0"/>
              <a:t>10-2-2025</a:t>
            </a:fld>
            <a:endParaRPr lang="nl-NL"/>
          </a:p>
        </p:txBody>
      </p:sp>
      <p:sp>
        <p:nvSpPr>
          <p:cNvPr id="6" name="Tijdelijke aanduiding voor voettekst 5">
            <a:extLst>
              <a:ext uri="{FF2B5EF4-FFF2-40B4-BE49-F238E27FC236}">
                <a16:creationId xmlns:a16="http://schemas.microsoft.com/office/drawing/2014/main" id="{B3D3A6B6-D293-FC53-9D3C-5FA0C5888DF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B9AA968-D1AD-DA7D-02D5-D0E5987CDEB5}"/>
              </a:ext>
            </a:extLst>
          </p:cNvPr>
          <p:cNvSpPr>
            <a:spLocks noGrp="1"/>
          </p:cNvSpPr>
          <p:nvPr>
            <p:ph type="sldNum" sz="quarter" idx="12"/>
          </p:nvPr>
        </p:nvSpPr>
        <p:spPr/>
        <p:txBody>
          <a:bodyPr/>
          <a:lstStyle/>
          <a:p>
            <a:fld id="{2BD1682E-BEED-4E86-9B45-A13AC82E7D83}" type="slidenum">
              <a:rPr lang="nl-NL" smtClean="0"/>
              <a:t>‹nr.›</a:t>
            </a:fld>
            <a:endParaRPr lang="nl-NL"/>
          </a:p>
        </p:txBody>
      </p:sp>
    </p:spTree>
    <p:extLst>
      <p:ext uri="{BB962C8B-B14F-4D97-AF65-F5344CB8AC3E}">
        <p14:creationId xmlns:p14="http://schemas.microsoft.com/office/powerpoint/2010/main" val="1644899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95B0C5-EACD-6ED0-B1B9-04E8031D1ED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4028504-5003-DEBF-B6AD-F22B6B8931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E6569159-EEFC-D49C-1DA4-851B4F7C65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E15882E-79A1-76B0-0897-E15807938F6F}"/>
              </a:ext>
            </a:extLst>
          </p:cNvPr>
          <p:cNvSpPr>
            <a:spLocks noGrp="1"/>
          </p:cNvSpPr>
          <p:nvPr>
            <p:ph type="dt" sz="half" idx="10"/>
          </p:nvPr>
        </p:nvSpPr>
        <p:spPr/>
        <p:txBody>
          <a:bodyPr/>
          <a:lstStyle/>
          <a:p>
            <a:fld id="{D10B7647-2B48-48A0-91DA-ED3CC2A8E8DD}" type="datetimeFigureOut">
              <a:rPr lang="nl-NL" smtClean="0"/>
              <a:t>10-2-2025</a:t>
            </a:fld>
            <a:endParaRPr lang="nl-NL"/>
          </a:p>
        </p:txBody>
      </p:sp>
      <p:sp>
        <p:nvSpPr>
          <p:cNvPr id="6" name="Tijdelijke aanduiding voor voettekst 5">
            <a:extLst>
              <a:ext uri="{FF2B5EF4-FFF2-40B4-BE49-F238E27FC236}">
                <a16:creationId xmlns:a16="http://schemas.microsoft.com/office/drawing/2014/main" id="{D2CAE376-A8DD-EC76-04A5-D62B83C666A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9CA5B79-397B-343F-9FD9-8C85A1C5F2D5}"/>
              </a:ext>
            </a:extLst>
          </p:cNvPr>
          <p:cNvSpPr>
            <a:spLocks noGrp="1"/>
          </p:cNvSpPr>
          <p:nvPr>
            <p:ph type="sldNum" sz="quarter" idx="12"/>
          </p:nvPr>
        </p:nvSpPr>
        <p:spPr/>
        <p:txBody>
          <a:bodyPr/>
          <a:lstStyle/>
          <a:p>
            <a:fld id="{2BD1682E-BEED-4E86-9B45-A13AC82E7D83}" type="slidenum">
              <a:rPr lang="nl-NL" smtClean="0"/>
              <a:t>‹nr.›</a:t>
            </a:fld>
            <a:endParaRPr lang="nl-NL"/>
          </a:p>
        </p:txBody>
      </p:sp>
    </p:spTree>
    <p:extLst>
      <p:ext uri="{BB962C8B-B14F-4D97-AF65-F5344CB8AC3E}">
        <p14:creationId xmlns:p14="http://schemas.microsoft.com/office/powerpoint/2010/main" val="3438983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FB95F7D-A123-F423-3751-8CC6012AE2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39B6216-EC52-3986-B71A-4D9E96C16A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922AF0D-22F7-977E-717D-B9A31E6E10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10B7647-2B48-48A0-91DA-ED3CC2A8E8DD}" type="datetimeFigureOut">
              <a:rPr lang="nl-NL" smtClean="0"/>
              <a:t>10-2-2025</a:t>
            </a:fld>
            <a:endParaRPr lang="nl-NL"/>
          </a:p>
        </p:txBody>
      </p:sp>
      <p:sp>
        <p:nvSpPr>
          <p:cNvPr id="5" name="Tijdelijke aanduiding voor voettekst 4">
            <a:extLst>
              <a:ext uri="{FF2B5EF4-FFF2-40B4-BE49-F238E27FC236}">
                <a16:creationId xmlns:a16="http://schemas.microsoft.com/office/drawing/2014/main" id="{D3CA6419-B216-58BF-B948-708FAE8546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2EAB2B75-CE21-67DF-464E-1100813A48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BD1682E-BEED-4E86-9B45-A13AC82E7D83}" type="slidenum">
              <a:rPr lang="nl-NL" smtClean="0"/>
              <a:t>‹nr.›</a:t>
            </a:fld>
            <a:endParaRPr lang="nl-NL"/>
          </a:p>
        </p:txBody>
      </p:sp>
    </p:spTree>
    <p:extLst>
      <p:ext uri="{BB962C8B-B14F-4D97-AF65-F5344CB8AC3E}">
        <p14:creationId xmlns:p14="http://schemas.microsoft.com/office/powerpoint/2010/main" val="473509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05_EEE89635.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Tijdelijke aanduiding voor inhoud 8" descr="Afbeelding met tekst, collage, krant, schermopname&#10;&#10;Automatisch gegenereerde beschrijving">
            <a:extLst>
              <a:ext uri="{FF2B5EF4-FFF2-40B4-BE49-F238E27FC236}">
                <a16:creationId xmlns:a16="http://schemas.microsoft.com/office/drawing/2014/main" id="{65424523-9F25-71D2-1604-2EA2F032E4E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7391" y="347524"/>
            <a:ext cx="10957217" cy="6162952"/>
          </a:xfrm>
        </p:spPr>
      </p:pic>
    </p:spTree>
    <p:extLst>
      <p:ext uri="{BB962C8B-B14F-4D97-AF65-F5344CB8AC3E}">
        <p14:creationId xmlns:p14="http://schemas.microsoft.com/office/powerpoint/2010/main" val="2203535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4034D2-475C-52A0-AB41-95EE75B2792C}"/>
              </a:ext>
            </a:extLst>
          </p:cNvPr>
          <p:cNvSpPr>
            <a:spLocks noGrp="1"/>
          </p:cNvSpPr>
          <p:nvPr>
            <p:ph type="title"/>
          </p:nvPr>
        </p:nvSpPr>
        <p:spPr/>
        <p:txBody>
          <a:bodyPr>
            <a:normAutofit/>
          </a:bodyPr>
          <a:lstStyle/>
          <a:p>
            <a:r>
              <a:rPr lang="nl-NL" sz="5000" dirty="0"/>
              <a:t>Bezoek aan Het Utrechts Archief</a:t>
            </a:r>
          </a:p>
        </p:txBody>
      </p:sp>
      <p:sp>
        <p:nvSpPr>
          <p:cNvPr id="3" name="Tijdelijke aanduiding voor inhoud 2">
            <a:extLst>
              <a:ext uri="{FF2B5EF4-FFF2-40B4-BE49-F238E27FC236}">
                <a16:creationId xmlns:a16="http://schemas.microsoft.com/office/drawing/2014/main" id="{2E71B88A-F686-3782-884E-483F3D5936E6}"/>
              </a:ext>
            </a:extLst>
          </p:cNvPr>
          <p:cNvSpPr>
            <a:spLocks noGrp="1"/>
          </p:cNvSpPr>
          <p:nvPr>
            <p:ph idx="1"/>
          </p:nvPr>
        </p:nvSpPr>
        <p:spPr/>
        <p:txBody>
          <a:bodyPr>
            <a:normAutofit/>
          </a:bodyPr>
          <a:lstStyle/>
          <a:p>
            <a:pPr algn="l"/>
            <a:r>
              <a:rPr lang="nl-NL" sz="3000" b="0" i="0" dirty="0">
                <a:solidFill>
                  <a:srgbClr val="000000"/>
                </a:solidFill>
                <a:effectLst/>
                <a:latin typeface="Aptos Display koppen"/>
              </a:rPr>
              <a:t>Pak uit jouw map het blad dat bij deze opdracht hoort: </a:t>
            </a:r>
          </a:p>
          <a:p>
            <a:pPr algn="l"/>
            <a:r>
              <a:rPr lang="nl-NL" sz="3000" b="0" i="0" dirty="0">
                <a:solidFill>
                  <a:srgbClr val="000000"/>
                </a:solidFill>
                <a:effectLst/>
                <a:latin typeface="Aptos Display koppen"/>
              </a:rPr>
              <a:t>Doe je mee? Maak thuis een foto van jullie hele gezin. En bewaar de foto in </a:t>
            </a:r>
            <a:r>
              <a:rPr lang="nl-NL" sz="3000" dirty="0">
                <a:solidFill>
                  <a:srgbClr val="000000"/>
                </a:solidFill>
                <a:latin typeface="Aptos Display koppen"/>
              </a:rPr>
              <a:t>jouw</a:t>
            </a:r>
            <a:r>
              <a:rPr lang="nl-NL" sz="3000" b="0" i="0" dirty="0">
                <a:solidFill>
                  <a:srgbClr val="000000"/>
                </a:solidFill>
                <a:effectLst/>
                <a:latin typeface="Aptos Display koppen"/>
              </a:rPr>
              <a:t> map.</a:t>
            </a:r>
            <a:endParaRPr lang="nl-NL" sz="3000" dirty="0">
              <a:latin typeface="Aptos Display koppen"/>
            </a:endParaRPr>
          </a:p>
        </p:txBody>
      </p:sp>
      <p:pic>
        <p:nvPicPr>
          <p:cNvPr id="4" name="Afbeelding 3" descr="Afbeelding met kleding, persoon, Menselijk gezicht, schoeisel&#10;&#10;Automatisch gegenereerde beschrijving">
            <a:extLst>
              <a:ext uri="{FF2B5EF4-FFF2-40B4-BE49-F238E27FC236}">
                <a16:creationId xmlns:a16="http://schemas.microsoft.com/office/drawing/2014/main" id="{675B673B-7ECC-5545-52C0-616B8B80C10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598"/>
          <a:stretch/>
        </p:blipFill>
        <p:spPr bwMode="auto">
          <a:xfrm>
            <a:off x="0" y="3616274"/>
            <a:ext cx="4434146" cy="3155028"/>
          </a:xfrm>
          <a:prstGeom prst="rect">
            <a:avLst/>
          </a:prstGeom>
          <a:ln>
            <a:noFill/>
          </a:ln>
          <a:extLst>
            <a:ext uri="{53640926-AAD7-44D8-BBD7-CCE9431645EC}">
              <a14:shadowObscured xmlns:a14="http://schemas.microsoft.com/office/drawing/2010/main"/>
            </a:ext>
          </a:extLst>
        </p:spPr>
      </p:pic>
      <p:pic>
        <p:nvPicPr>
          <p:cNvPr id="5" name="Afbeelding 4" descr="Afbeelding met kleding, buitenshuis, persoon, boom&#10;&#10;Automatisch gegenereerde beschrijving">
            <a:extLst>
              <a:ext uri="{FF2B5EF4-FFF2-40B4-BE49-F238E27FC236}">
                <a16:creationId xmlns:a16="http://schemas.microsoft.com/office/drawing/2014/main" id="{F8D8FCEA-D4FB-76B0-177C-79EF0C7821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7886" y="3616274"/>
            <a:ext cx="4578503" cy="3155028"/>
          </a:xfrm>
          <a:prstGeom prst="rect">
            <a:avLst/>
          </a:prstGeom>
        </p:spPr>
      </p:pic>
      <p:pic>
        <p:nvPicPr>
          <p:cNvPr id="6" name="Afbeelding 5">
            <a:extLst>
              <a:ext uri="{FF2B5EF4-FFF2-40B4-BE49-F238E27FC236}">
                <a16:creationId xmlns:a16="http://schemas.microsoft.com/office/drawing/2014/main" id="{2E3376EB-A8E8-F6FA-57B0-0F5C7C9E765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73786" y="3574145"/>
            <a:ext cx="3283856" cy="3283856"/>
          </a:xfrm>
          <a:prstGeom prst="rect">
            <a:avLst/>
          </a:prstGeom>
          <a:noFill/>
          <a:ln>
            <a:noFill/>
          </a:ln>
        </p:spPr>
      </p:pic>
    </p:spTree>
    <p:extLst>
      <p:ext uri="{BB962C8B-B14F-4D97-AF65-F5344CB8AC3E}">
        <p14:creationId xmlns:p14="http://schemas.microsoft.com/office/powerpoint/2010/main" val="2273153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94B4A6-E309-1174-F10A-31227B8D9C84}"/>
              </a:ext>
            </a:extLst>
          </p:cNvPr>
          <p:cNvSpPr>
            <a:spLocks noGrp="1"/>
          </p:cNvSpPr>
          <p:nvPr>
            <p:ph type="title"/>
          </p:nvPr>
        </p:nvSpPr>
        <p:spPr/>
        <p:txBody>
          <a:bodyPr>
            <a:normAutofit/>
          </a:bodyPr>
          <a:lstStyle/>
          <a:p>
            <a:pPr algn="ctr"/>
            <a:r>
              <a:rPr lang="nl-NL" sz="5000" dirty="0"/>
              <a:t>Einde van deze les</a:t>
            </a:r>
          </a:p>
        </p:txBody>
      </p:sp>
      <p:pic>
        <p:nvPicPr>
          <p:cNvPr id="10" name="Tijdelijke aanduiding voor inhoud 9">
            <a:extLst>
              <a:ext uri="{FF2B5EF4-FFF2-40B4-BE49-F238E27FC236}">
                <a16:creationId xmlns:a16="http://schemas.microsoft.com/office/drawing/2014/main" id="{06EB09B0-CFE5-DE2E-4B4E-0908367DDCAB}"/>
              </a:ext>
            </a:extLst>
          </p:cNvPr>
          <p:cNvPicPr>
            <a:picLocks noGrp="1" noChangeAspect="1"/>
          </p:cNvPicPr>
          <p:nvPr>
            <p:ph idx="1"/>
          </p:nvPr>
        </p:nvPicPr>
        <p:blipFill rotWithShape="1">
          <a:blip r:embed="rId2"/>
          <a:srcRect l="9573" t="24490" r="41751" b="29390"/>
          <a:stretch/>
        </p:blipFill>
        <p:spPr>
          <a:xfrm>
            <a:off x="2918489" y="2340236"/>
            <a:ext cx="6355022" cy="3385226"/>
          </a:xfrm>
        </p:spPr>
      </p:pic>
    </p:spTree>
    <p:extLst>
      <p:ext uri="{BB962C8B-B14F-4D97-AF65-F5344CB8AC3E}">
        <p14:creationId xmlns:p14="http://schemas.microsoft.com/office/powerpoint/2010/main" val="1235876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Tijdelijke aanduiding voor inhoud 8" descr="Afbeelding met tekst, collage, krant, schermopname&#10;&#10;Automatisch gegenereerde beschrijving">
            <a:extLst>
              <a:ext uri="{FF2B5EF4-FFF2-40B4-BE49-F238E27FC236}">
                <a16:creationId xmlns:a16="http://schemas.microsoft.com/office/drawing/2014/main" id="{65424523-9F25-71D2-1604-2EA2F032E4E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7391" y="347524"/>
            <a:ext cx="10957217" cy="6162952"/>
          </a:xfrm>
        </p:spPr>
      </p:pic>
    </p:spTree>
    <p:extLst>
      <p:ext uri="{BB962C8B-B14F-4D97-AF65-F5344CB8AC3E}">
        <p14:creationId xmlns:p14="http://schemas.microsoft.com/office/powerpoint/2010/main" val="834838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descr="Afbeelding met tekst, schermopname, Lettertype, nummer&#10;&#10;Automatisch gegenereerde beschrijving">
            <a:extLst>
              <a:ext uri="{FF2B5EF4-FFF2-40B4-BE49-F238E27FC236}">
                <a16:creationId xmlns:a16="http://schemas.microsoft.com/office/drawing/2014/main" id="{E7849385-FCA1-8399-602D-035D29C8051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44357" y="0"/>
            <a:ext cx="9703286" cy="6858000"/>
          </a:xfrm>
          <a:solidFill>
            <a:schemeClr val="bg1"/>
          </a:solidFill>
        </p:spPr>
      </p:pic>
    </p:spTree>
    <p:extLst>
      <p:ext uri="{BB962C8B-B14F-4D97-AF65-F5344CB8AC3E}">
        <p14:creationId xmlns:p14="http://schemas.microsoft.com/office/powerpoint/2010/main" val="2982554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630501-C697-0D62-C838-99CCCF138B5C}"/>
              </a:ext>
            </a:extLst>
          </p:cNvPr>
          <p:cNvSpPr>
            <a:spLocks noGrp="1"/>
          </p:cNvSpPr>
          <p:nvPr>
            <p:ph type="title"/>
          </p:nvPr>
        </p:nvSpPr>
        <p:spPr/>
        <p:txBody>
          <a:bodyPr>
            <a:normAutofit/>
          </a:bodyPr>
          <a:lstStyle/>
          <a:p>
            <a:r>
              <a:rPr lang="nl-NL" sz="5000" dirty="0"/>
              <a:t>Familiewapen maken </a:t>
            </a:r>
          </a:p>
        </p:txBody>
      </p:sp>
      <p:pic>
        <p:nvPicPr>
          <p:cNvPr id="5" name="Tijdelijke aanduiding voor inhoud 4">
            <a:extLst>
              <a:ext uri="{FF2B5EF4-FFF2-40B4-BE49-F238E27FC236}">
                <a16:creationId xmlns:a16="http://schemas.microsoft.com/office/drawing/2014/main" id="{2B9FC7C3-8045-406D-7DAD-446382DFBA17}"/>
              </a:ext>
            </a:extLst>
          </p:cNvPr>
          <p:cNvPicPr>
            <a:picLocks noGrp="1" noChangeAspect="1"/>
          </p:cNvPicPr>
          <p:nvPr>
            <p:ph idx="1"/>
          </p:nvPr>
        </p:nvPicPr>
        <p:blipFill>
          <a:blip r:embed="rId3"/>
          <a:stretch>
            <a:fillRect/>
          </a:stretch>
        </p:blipFill>
        <p:spPr>
          <a:xfrm>
            <a:off x="4313207" y="1791141"/>
            <a:ext cx="7294303" cy="4563712"/>
          </a:xfrm>
        </p:spPr>
      </p:pic>
    </p:spTree>
    <p:extLst>
      <p:ext uri="{BB962C8B-B14F-4D97-AF65-F5344CB8AC3E}">
        <p14:creationId xmlns:p14="http://schemas.microsoft.com/office/powerpoint/2010/main" val="2715466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buitenshuis, voertuig, Landvoertuig, boom&#10;&#10;Automatisch gegenereerde beschrijving">
            <a:extLst>
              <a:ext uri="{FF2B5EF4-FFF2-40B4-BE49-F238E27FC236}">
                <a16:creationId xmlns:a16="http://schemas.microsoft.com/office/drawing/2014/main" id="{77CA05B2-368F-4484-A843-658DBF6E3D6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29442" y="1247229"/>
            <a:ext cx="4498497" cy="4363542"/>
          </a:xfrm>
          <a:prstGeom prst="rect">
            <a:avLst/>
          </a:prstGeom>
        </p:spPr>
      </p:pic>
      <p:sp>
        <p:nvSpPr>
          <p:cNvPr id="6" name="Tekstvak 5">
            <a:extLst>
              <a:ext uri="{FF2B5EF4-FFF2-40B4-BE49-F238E27FC236}">
                <a16:creationId xmlns:a16="http://schemas.microsoft.com/office/drawing/2014/main" id="{8100091E-6F07-B939-AFD8-8682AF89DE7D}"/>
              </a:ext>
            </a:extLst>
          </p:cNvPr>
          <p:cNvSpPr txBox="1"/>
          <p:nvPr/>
        </p:nvSpPr>
        <p:spPr>
          <a:xfrm>
            <a:off x="1229442" y="5917406"/>
            <a:ext cx="9553577" cy="553998"/>
          </a:xfrm>
          <a:prstGeom prst="rect">
            <a:avLst/>
          </a:prstGeom>
          <a:noFill/>
        </p:spPr>
        <p:txBody>
          <a:bodyPr wrap="square" rtlCol="0">
            <a:spAutoFit/>
          </a:bodyPr>
          <a:lstStyle/>
          <a:p>
            <a:r>
              <a:rPr lang="nl-NL" sz="3000" b="1" dirty="0"/>
              <a:t>Joan</a:t>
            </a:r>
            <a:r>
              <a:rPr lang="nl-NL" sz="3000" dirty="0"/>
              <a:t> van Kunst in de Klas	     </a:t>
            </a:r>
            <a:r>
              <a:rPr lang="nl-NL" sz="3000" b="1" dirty="0"/>
              <a:t>Claire</a:t>
            </a:r>
            <a:r>
              <a:rPr lang="nl-NL" sz="3000" dirty="0"/>
              <a:t> van Podiumbeesten</a:t>
            </a:r>
          </a:p>
        </p:txBody>
      </p:sp>
      <p:sp>
        <p:nvSpPr>
          <p:cNvPr id="7" name="Titel 1">
            <a:extLst>
              <a:ext uri="{FF2B5EF4-FFF2-40B4-BE49-F238E27FC236}">
                <a16:creationId xmlns:a16="http://schemas.microsoft.com/office/drawing/2014/main" id="{8391A940-9A31-56E5-A802-CDA3DBEFE30D}"/>
              </a:ext>
            </a:extLst>
          </p:cNvPr>
          <p:cNvSpPr>
            <a:spLocks noGrp="1"/>
          </p:cNvSpPr>
          <p:nvPr>
            <p:ph type="title"/>
          </p:nvPr>
        </p:nvSpPr>
        <p:spPr>
          <a:xfrm>
            <a:off x="711479" y="224102"/>
            <a:ext cx="10515600" cy="1325563"/>
          </a:xfrm>
        </p:spPr>
        <p:txBody>
          <a:bodyPr>
            <a:normAutofit/>
          </a:bodyPr>
          <a:lstStyle/>
          <a:p>
            <a:r>
              <a:rPr lang="nl-NL" sz="5000" dirty="0"/>
              <a:t>Workshops in de klas: kunst en theater</a:t>
            </a:r>
          </a:p>
        </p:txBody>
      </p:sp>
      <p:pic>
        <p:nvPicPr>
          <p:cNvPr id="3" name="Afbeelding 2" descr="Afbeelding met kleding, persoon, muur, joint&#10;&#10;Automatisch gegenereerde beschrijving">
            <a:extLst>
              <a:ext uri="{FF2B5EF4-FFF2-40B4-BE49-F238E27FC236}">
                <a16:creationId xmlns:a16="http://schemas.microsoft.com/office/drawing/2014/main" id="{0F04E3AB-01EA-8F0D-8D45-7AA3115A10A2}"/>
              </a:ext>
            </a:extLst>
          </p:cNvPr>
          <p:cNvPicPr>
            <a:picLocks noChangeAspect="1"/>
          </p:cNvPicPr>
          <p:nvPr/>
        </p:nvPicPr>
        <p:blipFill rotWithShape="1">
          <a:blip r:embed="rId4">
            <a:extLst>
              <a:ext uri="{28A0092B-C50C-407E-A947-70E740481C1C}">
                <a14:useLocalDpi xmlns:a14="http://schemas.microsoft.com/office/drawing/2010/main" val="0"/>
              </a:ext>
            </a:extLst>
          </a:blip>
          <a:srcRect l="18406" t="-3071" r="19868" b="3346"/>
          <a:stretch/>
        </p:blipFill>
        <p:spPr>
          <a:xfrm>
            <a:off x="6689826" y="1391539"/>
            <a:ext cx="4272732" cy="4074921"/>
          </a:xfrm>
          <a:prstGeom prst="rect">
            <a:avLst/>
          </a:prstGeom>
        </p:spPr>
      </p:pic>
    </p:spTree>
    <p:extLst>
      <p:ext uri="{BB962C8B-B14F-4D97-AF65-F5344CB8AC3E}">
        <p14:creationId xmlns:p14="http://schemas.microsoft.com/office/powerpoint/2010/main" val="3638530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94B4A6-E309-1174-F10A-31227B8D9C84}"/>
              </a:ext>
            </a:extLst>
          </p:cNvPr>
          <p:cNvSpPr>
            <a:spLocks noGrp="1"/>
          </p:cNvSpPr>
          <p:nvPr>
            <p:ph type="title"/>
          </p:nvPr>
        </p:nvSpPr>
        <p:spPr/>
        <p:txBody>
          <a:bodyPr>
            <a:normAutofit/>
          </a:bodyPr>
          <a:lstStyle/>
          <a:p>
            <a:pPr algn="ctr"/>
            <a:r>
              <a:rPr lang="nl-NL" sz="5000" dirty="0"/>
              <a:t>Einde van deze les</a:t>
            </a:r>
          </a:p>
        </p:txBody>
      </p:sp>
      <p:pic>
        <p:nvPicPr>
          <p:cNvPr id="10" name="Tijdelijke aanduiding voor inhoud 9">
            <a:extLst>
              <a:ext uri="{FF2B5EF4-FFF2-40B4-BE49-F238E27FC236}">
                <a16:creationId xmlns:a16="http://schemas.microsoft.com/office/drawing/2014/main" id="{06EB09B0-CFE5-DE2E-4B4E-0908367DDCAB}"/>
              </a:ext>
            </a:extLst>
          </p:cNvPr>
          <p:cNvPicPr>
            <a:picLocks noGrp="1" noChangeAspect="1"/>
          </p:cNvPicPr>
          <p:nvPr>
            <p:ph idx="1"/>
          </p:nvPr>
        </p:nvPicPr>
        <p:blipFill rotWithShape="1">
          <a:blip r:embed="rId2"/>
          <a:srcRect l="9573" t="24490" r="41751" b="29390"/>
          <a:stretch/>
        </p:blipFill>
        <p:spPr>
          <a:xfrm>
            <a:off x="2918489" y="2340236"/>
            <a:ext cx="6355022" cy="3385226"/>
          </a:xfrm>
        </p:spPr>
      </p:pic>
    </p:spTree>
    <p:extLst>
      <p:ext uri="{BB962C8B-B14F-4D97-AF65-F5344CB8AC3E}">
        <p14:creationId xmlns:p14="http://schemas.microsoft.com/office/powerpoint/2010/main" val="96792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1002811-E2FE-B04A-3666-4228A14E38F4}"/>
              </a:ext>
            </a:extLst>
          </p:cNvPr>
          <p:cNvSpPr>
            <a:spLocks noGrp="1"/>
          </p:cNvSpPr>
          <p:nvPr>
            <p:ph idx="1"/>
          </p:nvPr>
        </p:nvSpPr>
        <p:spPr>
          <a:xfrm>
            <a:off x="299884" y="1297858"/>
            <a:ext cx="5796116" cy="4598885"/>
          </a:xfrm>
        </p:spPr>
        <p:txBody>
          <a:bodyPr>
            <a:noAutofit/>
          </a:bodyPr>
          <a:lstStyle/>
          <a:p>
            <a:pPr algn="l"/>
            <a:endParaRPr lang="nl-NL" sz="3000" dirty="0">
              <a:latin typeface="OfficinaSans-Book"/>
            </a:endParaRPr>
          </a:p>
          <a:p>
            <a:pPr marL="0" indent="0" algn="l">
              <a:buNone/>
            </a:pPr>
            <a:r>
              <a:rPr lang="nl-NL" sz="3000" b="0" i="0" u="none" strike="noStrike" baseline="0" dirty="0">
                <a:latin typeface="OfficinaSans-Book"/>
              </a:rPr>
              <a:t>Stap 1: </a:t>
            </a:r>
            <a:r>
              <a:rPr lang="nl-NL" sz="3000" dirty="0">
                <a:latin typeface="OfficinaSans-Book"/>
              </a:rPr>
              <a:t>open jouw mapje en bekijk  		   wat er in zit</a:t>
            </a:r>
          </a:p>
          <a:p>
            <a:pPr marL="0" indent="0" algn="l">
              <a:buNone/>
            </a:pPr>
            <a:br>
              <a:rPr lang="nl-NL" sz="3000" dirty="0">
                <a:latin typeface="OfficinaSans-Book"/>
              </a:rPr>
            </a:br>
            <a:r>
              <a:rPr lang="nl-NL" sz="3000" dirty="0">
                <a:latin typeface="OfficinaSans-Book"/>
              </a:rPr>
              <a:t>Stap 2: bespreek met elkaar de    	   	   spullen</a:t>
            </a:r>
          </a:p>
          <a:p>
            <a:pPr lvl="1"/>
            <a:r>
              <a:rPr lang="nl-NL" sz="2500" dirty="0">
                <a:latin typeface="OfficinaSans-Book"/>
              </a:rPr>
              <a:t>Wat kun je ermee doen? </a:t>
            </a:r>
          </a:p>
          <a:p>
            <a:pPr lvl="1"/>
            <a:r>
              <a:rPr lang="nl-NL" sz="2500" dirty="0">
                <a:latin typeface="OfficinaSans-Book"/>
              </a:rPr>
              <a:t>Waar zou dit project over gaan? </a:t>
            </a:r>
          </a:p>
        </p:txBody>
      </p:sp>
      <p:pic>
        <p:nvPicPr>
          <p:cNvPr id="5" name="Afbeelding 4">
            <a:extLst>
              <a:ext uri="{FF2B5EF4-FFF2-40B4-BE49-F238E27FC236}">
                <a16:creationId xmlns:a16="http://schemas.microsoft.com/office/drawing/2014/main" id="{123CD2C3-5267-B4EA-CBC7-5D46083EAF0D}"/>
              </a:ext>
            </a:extLst>
          </p:cNvPr>
          <p:cNvPicPr>
            <a:picLocks noChangeAspect="1"/>
          </p:cNvPicPr>
          <p:nvPr/>
        </p:nvPicPr>
        <p:blipFill rotWithShape="1">
          <a:blip r:embed="rId3"/>
          <a:srcRect l="43669" t="18049" r="8790" b="18471"/>
          <a:stretch/>
        </p:blipFill>
        <p:spPr>
          <a:xfrm>
            <a:off x="6395884" y="2389238"/>
            <a:ext cx="5796116" cy="4351339"/>
          </a:xfrm>
          <a:prstGeom prst="rect">
            <a:avLst/>
          </a:prstGeom>
        </p:spPr>
      </p:pic>
      <p:sp>
        <p:nvSpPr>
          <p:cNvPr id="8" name="Tekstvak 7">
            <a:extLst>
              <a:ext uri="{FF2B5EF4-FFF2-40B4-BE49-F238E27FC236}">
                <a16:creationId xmlns:a16="http://schemas.microsoft.com/office/drawing/2014/main" id="{46A75B1D-4175-EAAE-F97C-F0EA36675010}"/>
              </a:ext>
            </a:extLst>
          </p:cNvPr>
          <p:cNvSpPr txBox="1"/>
          <p:nvPr/>
        </p:nvSpPr>
        <p:spPr>
          <a:xfrm>
            <a:off x="2153265" y="560439"/>
            <a:ext cx="9144000" cy="1138773"/>
          </a:xfrm>
          <a:prstGeom prst="rect">
            <a:avLst/>
          </a:prstGeom>
          <a:noFill/>
        </p:spPr>
        <p:txBody>
          <a:bodyPr wrap="square" rtlCol="0">
            <a:spAutoFit/>
          </a:bodyPr>
          <a:lstStyle/>
          <a:p>
            <a:r>
              <a:rPr lang="nl-NL" sz="5000" b="0" i="0" u="none" strike="noStrike" baseline="0" dirty="0">
                <a:latin typeface="OfficinaSans-Book"/>
              </a:rPr>
              <a:t>Waar gaat dit project over? </a:t>
            </a:r>
          </a:p>
          <a:p>
            <a:endParaRPr lang="nl-NL" dirty="0"/>
          </a:p>
        </p:txBody>
      </p:sp>
    </p:spTree>
    <p:extLst>
      <p:ext uri="{BB962C8B-B14F-4D97-AF65-F5344CB8AC3E}">
        <p14:creationId xmlns:p14="http://schemas.microsoft.com/office/powerpoint/2010/main" val="599370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D76385-1C9C-B9A7-EE1C-0B9B30B6E8FD}"/>
              </a:ext>
            </a:extLst>
          </p:cNvPr>
          <p:cNvSpPr>
            <a:spLocks noGrp="1"/>
          </p:cNvSpPr>
          <p:nvPr>
            <p:ph type="title"/>
          </p:nvPr>
        </p:nvSpPr>
        <p:spPr/>
        <p:txBody>
          <a:bodyPr>
            <a:normAutofit/>
          </a:bodyPr>
          <a:lstStyle/>
          <a:p>
            <a:r>
              <a:rPr lang="nl-NL" sz="5000" dirty="0"/>
              <a:t>Wat gaan we doen in het project?</a:t>
            </a:r>
          </a:p>
        </p:txBody>
      </p:sp>
      <p:sp>
        <p:nvSpPr>
          <p:cNvPr id="3" name="Tijdelijke aanduiding voor inhoud 2">
            <a:extLst>
              <a:ext uri="{FF2B5EF4-FFF2-40B4-BE49-F238E27FC236}">
                <a16:creationId xmlns:a16="http://schemas.microsoft.com/office/drawing/2014/main" id="{88779254-A5C0-AA29-CDA6-4F0677E5D840}"/>
              </a:ext>
            </a:extLst>
          </p:cNvPr>
          <p:cNvSpPr>
            <a:spLocks noGrp="1"/>
          </p:cNvSpPr>
          <p:nvPr>
            <p:ph idx="1"/>
          </p:nvPr>
        </p:nvSpPr>
        <p:spPr/>
        <p:txBody>
          <a:bodyPr>
            <a:normAutofit lnSpcReduction="10000"/>
          </a:bodyPr>
          <a:lstStyle/>
          <a:p>
            <a:pPr algn="l"/>
            <a:r>
              <a:rPr lang="nl-NL" sz="3000" b="0" i="0" u="none" strike="noStrike" baseline="0" dirty="0">
                <a:latin typeface="OfficinaSans-Book"/>
              </a:rPr>
              <a:t>2 excursies in de stad: </a:t>
            </a:r>
          </a:p>
          <a:p>
            <a:pPr lvl="1"/>
            <a:r>
              <a:rPr lang="nl-NL" sz="2500" dirty="0">
                <a:latin typeface="OfficinaSans-Book"/>
              </a:rPr>
              <a:t>Het Volksbuurtmuseum </a:t>
            </a:r>
          </a:p>
          <a:p>
            <a:pPr lvl="1"/>
            <a:r>
              <a:rPr lang="nl-NL" sz="2500" dirty="0">
                <a:latin typeface="OfficinaSans-Book"/>
              </a:rPr>
              <a:t>Het Utrechts Archief (studiezaal)</a:t>
            </a:r>
          </a:p>
          <a:p>
            <a:pPr algn="l"/>
            <a:r>
              <a:rPr lang="nl-NL" sz="3000" b="0" i="0" u="none" strike="noStrike" baseline="0" dirty="0">
                <a:latin typeface="OfficinaSans-Book"/>
              </a:rPr>
              <a:t>2 workshops op school</a:t>
            </a:r>
          </a:p>
          <a:p>
            <a:pPr lvl="1"/>
            <a:r>
              <a:rPr lang="nl-NL" sz="2500" b="0" i="0" u="none" strike="noStrike" baseline="0" dirty="0">
                <a:latin typeface="OfficinaSans-Book"/>
              </a:rPr>
              <a:t>Kunst  </a:t>
            </a:r>
          </a:p>
          <a:p>
            <a:pPr lvl="1"/>
            <a:r>
              <a:rPr lang="nl-NL" sz="2500" b="0" i="0" u="none" strike="noStrike" baseline="0" dirty="0">
                <a:latin typeface="OfficinaSans-Book"/>
              </a:rPr>
              <a:t>Theater</a:t>
            </a:r>
          </a:p>
          <a:p>
            <a:pPr algn="l"/>
            <a:r>
              <a:rPr lang="nl-NL" sz="3000" b="0" i="0" u="none" strike="noStrike" baseline="0" dirty="0">
                <a:latin typeface="OfficinaSans-Book"/>
              </a:rPr>
              <a:t>1 afsluiting op school </a:t>
            </a:r>
          </a:p>
          <a:p>
            <a:pPr algn="l"/>
            <a:r>
              <a:rPr lang="nl-NL" sz="3000" dirty="0">
                <a:latin typeface="OfficinaSans-Book"/>
              </a:rPr>
              <a:t>3</a:t>
            </a:r>
            <a:r>
              <a:rPr lang="nl-NL" sz="3000" b="0" i="0" u="none" strike="noStrike" baseline="0" dirty="0">
                <a:latin typeface="OfficinaSans-Book"/>
              </a:rPr>
              <a:t> korte </a:t>
            </a:r>
            <a:r>
              <a:rPr lang="nl-NL" sz="3000" dirty="0">
                <a:latin typeface="OfficinaSans-Book"/>
              </a:rPr>
              <a:t>lessen met de eigen leerkracht</a:t>
            </a:r>
            <a:r>
              <a:rPr lang="nl-NL" sz="3000" b="0" i="0" u="none" strike="noStrike" baseline="0" dirty="0">
                <a:latin typeface="OfficinaSans-Book"/>
              </a:rPr>
              <a:t> in de klas </a:t>
            </a:r>
          </a:p>
          <a:p>
            <a:pPr lvl="1"/>
            <a:endParaRPr lang="nl-NL" sz="2800" b="0" i="0" u="none" strike="noStrike" baseline="0" dirty="0">
              <a:latin typeface="OfficinaSans-Book"/>
            </a:endParaRPr>
          </a:p>
          <a:p>
            <a:pPr marL="0" indent="0" algn="l">
              <a:buNone/>
            </a:pPr>
            <a:r>
              <a:rPr lang="nl-NL" sz="3000" b="0" i="0" u="none" strike="noStrike" baseline="0" dirty="0">
                <a:latin typeface="OfficinaSans-Book"/>
              </a:rPr>
              <a:t>Jouw mapje: </a:t>
            </a:r>
            <a:r>
              <a:rPr lang="nl-NL" sz="3000" b="0" i="1" u="none" strike="noStrike" baseline="0" dirty="0">
                <a:latin typeface="OfficinaSans-BookItalic"/>
              </a:rPr>
              <a:t>Wees er zuinig op! </a:t>
            </a:r>
            <a:r>
              <a:rPr lang="nl-NL" sz="3000" i="1" dirty="0">
                <a:latin typeface="OfficinaSans-Book"/>
              </a:rPr>
              <a:t>Bewaar deze goed! </a:t>
            </a:r>
            <a:endParaRPr lang="nl-NL" sz="3000" dirty="0"/>
          </a:p>
        </p:txBody>
      </p:sp>
    </p:spTree>
    <p:extLst>
      <p:ext uri="{BB962C8B-B14F-4D97-AF65-F5344CB8AC3E}">
        <p14:creationId xmlns:p14="http://schemas.microsoft.com/office/powerpoint/2010/main" val="1110687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04B359AF-A7C7-512E-194D-D37010489539}"/>
              </a:ext>
            </a:extLst>
          </p:cNvPr>
          <p:cNvSpPr>
            <a:spLocks noGrp="1"/>
          </p:cNvSpPr>
          <p:nvPr>
            <p:ph type="subTitle" idx="1"/>
          </p:nvPr>
        </p:nvSpPr>
        <p:spPr>
          <a:xfrm>
            <a:off x="6550429" y="1978429"/>
            <a:ext cx="5292527" cy="4004140"/>
          </a:xfrm>
        </p:spPr>
        <p:txBody>
          <a:bodyPr>
            <a:normAutofit/>
          </a:bodyPr>
          <a:lstStyle/>
          <a:p>
            <a:pPr marL="342900" indent="-342900" algn="l">
              <a:buFont typeface="Arial" panose="020B0604020202020204" pitchFamily="34" charset="0"/>
              <a:buChar char="•"/>
            </a:pPr>
            <a:r>
              <a:rPr lang="nl-NL" sz="3000" dirty="0"/>
              <a:t>Waar is het? </a:t>
            </a:r>
          </a:p>
          <a:p>
            <a:pPr marL="342900" indent="-342900" algn="l">
              <a:buFont typeface="Arial" panose="020B0604020202020204" pitchFamily="34" charset="0"/>
              <a:buChar char="•"/>
            </a:pPr>
            <a:r>
              <a:rPr lang="nl-NL" sz="3000" dirty="0"/>
              <a:t>Hoe gaan we er heen? </a:t>
            </a:r>
          </a:p>
          <a:p>
            <a:pPr marL="342900" indent="-342900" algn="l">
              <a:buFont typeface="Arial" panose="020B0604020202020204" pitchFamily="34" charset="0"/>
              <a:buChar char="•"/>
            </a:pPr>
            <a:r>
              <a:rPr lang="nl-NL" sz="3000" dirty="0"/>
              <a:t>Wat gaan we doen? </a:t>
            </a:r>
          </a:p>
          <a:p>
            <a:pPr marL="342900" indent="-342900" algn="l">
              <a:buFont typeface="Arial" panose="020B0604020202020204" pitchFamily="34" charset="0"/>
              <a:buChar char="•"/>
            </a:pPr>
            <a:r>
              <a:rPr lang="nl-NL" sz="3000" dirty="0"/>
              <a:t>Wat wordt van ons verwacht? </a:t>
            </a:r>
          </a:p>
        </p:txBody>
      </p:sp>
      <p:pic>
        <p:nvPicPr>
          <p:cNvPr id="5" name="Afbeelding 4" descr="Afbeelding met buitenshuis, raam, Fietswiel, wiel&#10;&#10;Automatisch gegenereerde beschrijving">
            <a:extLst>
              <a:ext uri="{FF2B5EF4-FFF2-40B4-BE49-F238E27FC236}">
                <a16:creationId xmlns:a16="http://schemas.microsoft.com/office/drawing/2014/main" id="{03929C52-1E13-4B92-1842-59E72BE10C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7660"/>
            <a:ext cx="6143882" cy="4607911"/>
          </a:xfrm>
          <a:prstGeom prst="rect">
            <a:avLst/>
          </a:prstGeom>
        </p:spPr>
      </p:pic>
      <p:sp>
        <p:nvSpPr>
          <p:cNvPr id="6" name="Tekstvak 5">
            <a:extLst>
              <a:ext uri="{FF2B5EF4-FFF2-40B4-BE49-F238E27FC236}">
                <a16:creationId xmlns:a16="http://schemas.microsoft.com/office/drawing/2014/main" id="{2B6687FB-E34D-EC7C-4FA2-5CCD8FF1F31A}"/>
              </a:ext>
            </a:extLst>
          </p:cNvPr>
          <p:cNvSpPr txBox="1"/>
          <p:nvPr/>
        </p:nvSpPr>
        <p:spPr>
          <a:xfrm>
            <a:off x="897776" y="448887"/>
            <a:ext cx="10217118" cy="1138773"/>
          </a:xfrm>
          <a:prstGeom prst="rect">
            <a:avLst/>
          </a:prstGeom>
          <a:noFill/>
        </p:spPr>
        <p:txBody>
          <a:bodyPr wrap="square" rtlCol="0">
            <a:spAutoFit/>
          </a:bodyPr>
          <a:lstStyle/>
          <a:p>
            <a:r>
              <a:rPr lang="nl-NL" sz="5000" dirty="0"/>
              <a:t>Bezoek aan het Volksbuurtmuseum</a:t>
            </a:r>
          </a:p>
          <a:p>
            <a:endParaRPr lang="nl-NL" dirty="0"/>
          </a:p>
        </p:txBody>
      </p:sp>
    </p:spTree>
    <p:extLst>
      <p:ext uri="{BB962C8B-B14F-4D97-AF65-F5344CB8AC3E}">
        <p14:creationId xmlns:p14="http://schemas.microsoft.com/office/powerpoint/2010/main" val="3692486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406C6F-55DD-DB2D-AD5D-0748CB9D6F9E}"/>
              </a:ext>
            </a:extLst>
          </p:cNvPr>
          <p:cNvSpPr>
            <a:spLocks noGrp="1"/>
          </p:cNvSpPr>
          <p:nvPr>
            <p:ph type="title"/>
          </p:nvPr>
        </p:nvSpPr>
        <p:spPr/>
        <p:txBody>
          <a:bodyPr>
            <a:normAutofit/>
          </a:bodyPr>
          <a:lstStyle/>
          <a:p>
            <a:r>
              <a:rPr lang="nl-NL" sz="5000" dirty="0"/>
              <a:t>De plee van Piet </a:t>
            </a:r>
          </a:p>
        </p:txBody>
      </p:sp>
      <p:sp>
        <p:nvSpPr>
          <p:cNvPr id="3" name="Tijdelijke aanduiding voor inhoud 2">
            <a:extLst>
              <a:ext uri="{FF2B5EF4-FFF2-40B4-BE49-F238E27FC236}">
                <a16:creationId xmlns:a16="http://schemas.microsoft.com/office/drawing/2014/main" id="{CD56768F-0621-E614-0EFB-173817137D9B}"/>
              </a:ext>
            </a:extLst>
          </p:cNvPr>
          <p:cNvSpPr>
            <a:spLocks noGrp="1"/>
          </p:cNvSpPr>
          <p:nvPr>
            <p:ph idx="1"/>
          </p:nvPr>
        </p:nvSpPr>
        <p:spPr>
          <a:xfrm>
            <a:off x="6982691" y="1690689"/>
            <a:ext cx="4992999" cy="4238164"/>
          </a:xfrm>
        </p:spPr>
        <p:txBody>
          <a:bodyPr>
            <a:normAutofit/>
          </a:bodyPr>
          <a:lstStyle/>
          <a:p>
            <a:pPr algn="l"/>
            <a:r>
              <a:rPr lang="nl-NL" dirty="0"/>
              <a:t>Hoe zag de WC van Piet uit Wijk C er vroeger uit? </a:t>
            </a:r>
          </a:p>
          <a:p>
            <a:pPr algn="l"/>
            <a:r>
              <a:rPr lang="nl-NL" dirty="0"/>
              <a:t>Luister en teken hoe jij denkt dat het eruit zag </a:t>
            </a:r>
          </a:p>
        </p:txBody>
      </p:sp>
      <p:pic>
        <p:nvPicPr>
          <p:cNvPr id="5" name="Afbeelding 4">
            <a:extLst>
              <a:ext uri="{FF2B5EF4-FFF2-40B4-BE49-F238E27FC236}">
                <a16:creationId xmlns:a16="http://schemas.microsoft.com/office/drawing/2014/main" id="{A9F0EB4C-0C0F-B581-FD8D-153D0F8E9ADD}"/>
              </a:ext>
            </a:extLst>
          </p:cNvPr>
          <p:cNvPicPr>
            <a:picLocks noChangeAspect="1"/>
          </p:cNvPicPr>
          <p:nvPr/>
        </p:nvPicPr>
        <p:blipFill rotWithShape="1">
          <a:blip r:embed="rId3"/>
          <a:srcRect l="22376" t="-1918" r="14321" b="12931"/>
          <a:stretch/>
        </p:blipFill>
        <p:spPr>
          <a:xfrm>
            <a:off x="0" y="1690688"/>
            <a:ext cx="6538094" cy="5167312"/>
          </a:xfrm>
          <a:prstGeom prst="rect">
            <a:avLst/>
          </a:prstGeom>
          <a:solidFill>
            <a:srgbClr val="0F100D"/>
          </a:solidFill>
        </p:spPr>
      </p:pic>
    </p:spTree>
    <p:extLst>
      <p:ext uri="{BB962C8B-B14F-4D97-AF65-F5344CB8AC3E}">
        <p14:creationId xmlns:p14="http://schemas.microsoft.com/office/powerpoint/2010/main" val="3279911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94B4A6-E309-1174-F10A-31227B8D9C84}"/>
              </a:ext>
            </a:extLst>
          </p:cNvPr>
          <p:cNvSpPr>
            <a:spLocks noGrp="1"/>
          </p:cNvSpPr>
          <p:nvPr>
            <p:ph type="title"/>
          </p:nvPr>
        </p:nvSpPr>
        <p:spPr/>
        <p:txBody>
          <a:bodyPr>
            <a:normAutofit/>
          </a:bodyPr>
          <a:lstStyle/>
          <a:p>
            <a:pPr algn="ctr"/>
            <a:r>
              <a:rPr lang="nl-NL" sz="5000" dirty="0"/>
              <a:t>Einde van deze les</a:t>
            </a:r>
          </a:p>
        </p:txBody>
      </p:sp>
      <p:pic>
        <p:nvPicPr>
          <p:cNvPr id="10" name="Tijdelijke aanduiding voor inhoud 9">
            <a:extLst>
              <a:ext uri="{FF2B5EF4-FFF2-40B4-BE49-F238E27FC236}">
                <a16:creationId xmlns:a16="http://schemas.microsoft.com/office/drawing/2014/main" id="{06EB09B0-CFE5-DE2E-4B4E-0908367DDCAB}"/>
              </a:ext>
            </a:extLst>
          </p:cNvPr>
          <p:cNvPicPr>
            <a:picLocks noGrp="1" noChangeAspect="1"/>
          </p:cNvPicPr>
          <p:nvPr>
            <p:ph idx="1"/>
          </p:nvPr>
        </p:nvPicPr>
        <p:blipFill rotWithShape="1">
          <a:blip r:embed="rId2"/>
          <a:srcRect l="9573" t="24490" r="41751" b="29390"/>
          <a:stretch/>
        </p:blipFill>
        <p:spPr>
          <a:xfrm>
            <a:off x="2918489" y="2340236"/>
            <a:ext cx="6355022" cy="3385226"/>
          </a:xfrm>
        </p:spPr>
      </p:pic>
    </p:spTree>
    <p:extLst>
      <p:ext uri="{BB962C8B-B14F-4D97-AF65-F5344CB8AC3E}">
        <p14:creationId xmlns:p14="http://schemas.microsoft.com/office/powerpoint/2010/main" val="1257868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Tijdelijke aanduiding voor inhoud 8" descr="Afbeelding met tekst, collage, krant, schermopname&#10;&#10;Automatisch gegenereerde beschrijving">
            <a:extLst>
              <a:ext uri="{FF2B5EF4-FFF2-40B4-BE49-F238E27FC236}">
                <a16:creationId xmlns:a16="http://schemas.microsoft.com/office/drawing/2014/main" id="{65424523-9F25-71D2-1604-2EA2F032E4E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7391" y="347524"/>
            <a:ext cx="10957217" cy="6162952"/>
          </a:xfrm>
        </p:spPr>
      </p:pic>
    </p:spTree>
    <p:extLst>
      <p:ext uri="{BB962C8B-B14F-4D97-AF65-F5344CB8AC3E}">
        <p14:creationId xmlns:p14="http://schemas.microsoft.com/office/powerpoint/2010/main" val="3232993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7DFA0B80-A16E-4D79-E64D-B9CDE8F24D35}"/>
              </a:ext>
            </a:extLst>
          </p:cNvPr>
          <p:cNvPicPr>
            <a:picLocks noChangeAspect="1"/>
          </p:cNvPicPr>
          <p:nvPr/>
        </p:nvPicPr>
        <p:blipFill>
          <a:blip r:embed="rId3"/>
          <a:srcRect l="26887" t="12057" r="6875" b="5302"/>
          <a:stretch/>
        </p:blipFill>
        <p:spPr>
          <a:xfrm>
            <a:off x="1263016" y="38906"/>
            <a:ext cx="9665967" cy="6780188"/>
          </a:xfrm>
          <a:prstGeom prst="rect">
            <a:avLst/>
          </a:prstGeom>
        </p:spPr>
      </p:pic>
      <p:sp>
        <p:nvSpPr>
          <p:cNvPr id="5" name="Tekstvak 4">
            <a:extLst>
              <a:ext uri="{FF2B5EF4-FFF2-40B4-BE49-F238E27FC236}">
                <a16:creationId xmlns:a16="http://schemas.microsoft.com/office/drawing/2014/main" id="{3E813234-2EB9-36BF-64CC-195DCA1ABFDC}"/>
              </a:ext>
            </a:extLst>
          </p:cNvPr>
          <p:cNvSpPr txBox="1"/>
          <p:nvPr/>
        </p:nvSpPr>
        <p:spPr>
          <a:xfrm>
            <a:off x="3049229" y="2949366"/>
            <a:ext cx="6098458" cy="369332"/>
          </a:xfrm>
          <a:prstGeom prst="rect">
            <a:avLst/>
          </a:prstGeom>
          <a:noFill/>
        </p:spPr>
        <p:txBody>
          <a:bodyPr wrap="square">
            <a:spAutoFit/>
          </a:bodyPr>
          <a:lstStyle/>
          <a:p>
            <a:endParaRPr lang="nl-NL" dirty="0"/>
          </a:p>
        </p:txBody>
      </p:sp>
    </p:spTree>
    <p:extLst>
      <p:ext uri="{BB962C8B-B14F-4D97-AF65-F5344CB8AC3E}">
        <p14:creationId xmlns:p14="http://schemas.microsoft.com/office/powerpoint/2010/main" val="2111741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buitenshuis, hemel, voertuig, gebouw&#10;&#10;Automatisch gegenereerde beschrijving">
            <a:extLst>
              <a:ext uri="{FF2B5EF4-FFF2-40B4-BE49-F238E27FC236}">
                <a16:creationId xmlns:a16="http://schemas.microsoft.com/office/drawing/2014/main" id="{F2111268-B42A-1B68-2403-B5C145C5704B}"/>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r="11005"/>
          <a:stretch/>
        </p:blipFill>
        <p:spPr>
          <a:xfrm>
            <a:off x="0" y="2172848"/>
            <a:ext cx="6217331" cy="4656101"/>
          </a:xfrm>
        </p:spPr>
      </p:pic>
      <p:sp>
        <p:nvSpPr>
          <p:cNvPr id="6" name="Ondertitel 2">
            <a:extLst>
              <a:ext uri="{FF2B5EF4-FFF2-40B4-BE49-F238E27FC236}">
                <a16:creationId xmlns:a16="http://schemas.microsoft.com/office/drawing/2014/main" id="{1AF91546-920A-80D8-1EC9-4D4345AF13CD}"/>
              </a:ext>
            </a:extLst>
          </p:cNvPr>
          <p:cNvSpPr>
            <a:spLocks noGrp="1"/>
          </p:cNvSpPr>
          <p:nvPr>
            <p:ph type="title"/>
          </p:nvPr>
        </p:nvSpPr>
        <p:spPr>
          <a:xfrm>
            <a:off x="6625087" y="1341438"/>
            <a:ext cx="4728713" cy="4365625"/>
          </a:xfrm>
        </p:spPr>
        <p:txBody>
          <a:bodyPr>
            <a:normAutofit/>
          </a:bodyPr>
          <a:lstStyle/>
          <a:p>
            <a:pPr marL="342900" indent="-342900" algn="l">
              <a:buFont typeface="Arial" panose="020B0604020202020204" pitchFamily="34" charset="0"/>
              <a:buChar char="•"/>
            </a:pPr>
            <a:r>
              <a:rPr lang="nl-NL" sz="3000" dirty="0"/>
              <a:t>Waar is het? </a:t>
            </a:r>
          </a:p>
          <a:p>
            <a:pPr marL="342900" indent="-342900" algn="l">
              <a:buFont typeface="Arial" panose="020B0604020202020204" pitchFamily="34" charset="0"/>
              <a:buChar char="•"/>
            </a:pPr>
            <a:r>
              <a:rPr lang="nl-NL" sz="3000" dirty="0"/>
              <a:t>Hoe gaan we er heen? </a:t>
            </a:r>
          </a:p>
          <a:p>
            <a:pPr marL="342900" indent="-342900" algn="l">
              <a:buFont typeface="Arial" panose="020B0604020202020204" pitchFamily="34" charset="0"/>
              <a:buChar char="•"/>
            </a:pPr>
            <a:r>
              <a:rPr lang="nl-NL" sz="3000" dirty="0"/>
              <a:t>Wat gaan we doen? </a:t>
            </a:r>
          </a:p>
          <a:p>
            <a:pPr marL="342900" indent="-342900" algn="l">
              <a:buFont typeface="Arial" panose="020B0604020202020204" pitchFamily="34" charset="0"/>
              <a:buChar char="•"/>
            </a:pPr>
            <a:r>
              <a:rPr lang="nl-NL" sz="3000" dirty="0"/>
              <a:t>Wat wordt van ons verwacht? </a:t>
            </a:r>
          </a:p>
        </p:txBody>
      </p:sp>
      <p:sp>
        <p:nvSpPr>
          <p:cNvPr id="7" name="Tekstvak 6">
            <a:extLst>
              <a:ext uri="{FF2B5EF4-FFF2-40B4-BE49-F238E27FC236}">
                <a16:creationId xmlns:a16="http://schemas.microsoft.com/office/drawing/2014/main" id="{8F3CB6ED-D515-4FBB-5EA4-83927B5794D4}"/>
              </a:ext>
            </a:extLst>
          </p:cNvPr>
          <p:cNvSpPr txBox="1"/>
          <p:nvPr/>
        </p:nvSpPr>
        <p:spPr>
          <a:xfrm>
            <a:off x="897776" y="448887"/>
            <a:ext cx="10217118" cy="1908215"/>
          </a:xfrm>
          <a:prstGeom prst="rect">
            <a:avLst/>
          </a:prstGeom>
          <a:noFill/>
        </p:spPr>
        <p:txBody>
          <a:bodyPr wrap="square" rtlCol="0">
            <a:spAutoFit/>
          </a:bodyPr>
          <a:lstStyle/>
          <a:p>
            <a:r>
              <a:rPr lang="nl-NL" sz="5000" dirty="0"/>
              <a:t>Bezoek aan de studiezaal van Het Utrechts Archief</a:t>
            </a:r>
          </a:p>
          <a:p>
            <a:endParaRPr lang="nl-NL" dirty="0"/>
          </a:p>
        </p:txBody>
      </p:sp>
    </p:spTree>
    <p:extLst>
      <p:ext uri="{BB962C8B-B14F-4D97-AF65-F5344CB8AC3E}">
        <p14:creationId xmlns:p14="http://schemas.microsoft.com/office/powerpoint/2010/main" val="4008220213"/>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3105</TotalTime>
  <Words>1425</Words>
  <Application>Microsoft Office PowerPoint</Application>
  <PresentationFormat>Breedbeeld</PresentationFormat>
  <Paragraphs>101</Paragraphs>
  <Slides>16</Slides>
  <Notes>13</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16</vt:i4>
      </vt:variant>
    </vt:vector>
  </HeadingPairs>
  <TitlesOfParts>
    <vt:vector size="25" baseType="lpstr">
      <vt:lpstr>Aptos</vt:lpstr>
      <vt:lpstr>Aptos Display</vt:lpstr>
      <vt:lpstr>Aptos Display koppen</vt:lpstr>
      <vt:lpstr>Arial</vt:lpstr>
      <vt:lpstr>OfficinaSans-Bold</vt:lpstr>
      <vt:lpstr>OfficinaSans-Book</vt:lpstr>
      <vt:lpstr>OfficinaSans-BookItalic</vt:lpstr>
      <vt:lpstr>Times New Roman</vt:lpstr>
      <vt:lpstr>Kantoorthema</vt:lpstr>
      <vt:lpstr>PowerPoint-presentatie</vt:lpstr>
      <vt:lpstr>PowerPoint-presentatie</vt:lpstr>
      <vt:lpstr>Wat gaan we doen in het project?</vt:lpstr>
      <vt:lpstr>PowerPoint-presentatie</vt:lpstr>
      <vt:lpstr>De plee van Piet </vt:lpstr>
      <vt:lpstr>Einde van deze les</vt:lpstr>
      <vt:lpstr>PowerPoint-presentatie</vt:lpstr>
      <vt:lpstr>PowerPoint-presentatie</vt:lpstr>
      <vt:lpstr>Waar is het?  Hoe gaan we er heen?  Wat gaan we doen?  Wat wordt van ons verwacht? </vt:lpstr>
      <vt:lpstr>Bezoek aan Het Utrechts Archief</vt:lpstr>
      <vt:lpstr>Einde van deze les</vt:lpstr>
      <vt:lpstr>PowerPoint-presentatie</vt:lpstr>
      <vt:lpstr>PowerPoint-presentatie</vt:lpstr>
      <vt:lpstr>Familiewapen maken </vt:lpstr>
      <vt:lpstr>Workshops in de klas: kunst en theater</vt:lpstr>
      <vt:lpstr>Einde van deze 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Volksbuurtmuseum | Kantoor PC2</dc:creator>
  <cp:lastModifiedBy>Enzo Vredegoor</cp:lastModifiedBy>
  <cp:revision>13</cp:revision>
  <dcterms:created xsi:type="dcterms:W3CDTF">2024-06-12T08:45:44Z</dcterms:created>
  <dcterms:modified xsi:type="dcterms:W3CDTF">2025-02-10T08:07:50Z</dcterms:modified>
</cp:coreProperties>
</file>